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6"/>
  </p:notesMasterIdLst>
  <p:sldIdLst>
    <p:sldId id="256" r:id="rId2"/>
    <p:sldId id="261" r:id="rId3"/>
    <p:sldId id="262" r:id="rId4"/>
    <p:sldId id="263" r:id="rId5"/>
    <p:sldId id="265" r:id="rId6"/>
    <p:sldId id="274" r:id="rId7"/>
    <p:sldId id="264" r:id="rId8"/>
    <p:sldId id="300" r:id="rId9"/>
    <p:sldId id="266" r:id="rId10"/>
    <p:sldId id="267" r:id="rId11"/>
    <p:sldId id="268" r:id="rId12"/>
    <p:sldId id="269" r:id="rId13"/>
    <p:sldId id="290" r:id="rId14"/>
    <p:sldId id="271" r:id="rId15"/>
    <p:sldId id="301" r:id="rId16"/>
    <p:sldId id="272" r:id="rId17"/>
    <p:sldId id="292" r:id="rId18"/>
    <p:sldId id="308" r:id="rId19"/>
    <p:sldId id="302" r:id="rId20"/>
    <p:sldId id="303" r:id="rId21"/>
    <p:sldId id="304" r:id="rId22"/>
    <p:sldId id="305" r:id="rId23"/>
    <p:sldId id="306" r:id="rId24"/>
    <p:sldId id="307" r:id="rId25"/>
    <p:sldId id="309" r:id="rId26"/>
    <p:sldId id="273" r:id="rId27"/>
    <p:sldId id="276" r:id="rId28"/>
    <p:sldId id="277" r:id="rId29"/>
    <p:sldId id="283" r:id="rId30"/>
    <p:sldId id="280" r:id="rId31"/>
    <p:sldId id="278" r:id="rId32"/>
    <p:sldId id="279" r:id="rId33"/>
    <p:sldId id="281" r:id="rId34"/>
    <p:sldId id="282" r:id="rId35"/>
    <p:sldId id="284" r:id="rId36"/>
    <p:sldId id="294" r:id="rId37"/>
    <p:sldId id="286" r:id="rId38"/>
    <p:sldId id="287" r:id="rId39"/>
    <p:sldId id="288" r:id="rId40"/>
    <p:sldId id="289" r:id="rId41"/>
    <p:sldId id="295" r:id="rId42"/>
    <p:sldId id="296" r:id="rId43"/>
    <p:sldId id="297" r:id="rId44"/>
    <p:sldId id="298" r:id="rId45"/>
    <p:sldId id="299" r:id="rId46"/>
    <p:sldId id="310" r:id="rId47"/>
    <p:sldId id="257" r:id="rId48"/>
    <p:sldId id="258" r:id="rId49"/>
    <p:sldId id="259" r:id="rId50"/>
    <p:sldId id="311" r:id="rId51"/>
    <p:sldId id="260" r:id="rId52"/>
    <p:sldId id="285" r:id="rId53"/>
    <p:sldId id="312" r:id="rId54"/>
    <p:sldId id="31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0" autoAdjust="0"/>
    <p:restoredTop sz="93225" autoAdjust="0"/>
  </p:normalViewPr>
  <p:slideViewPr>
    <p:cSldViewPr snapToGrid="0">
      <p:cViewPr varScale="1">
        <p:scale>
          <a:sx n="120" d="100"/>
          <a:sy n="120" d="100"/>
        </p:scale>
        <p:origin x="114"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367E3-1BC2-4AAF-B424-0044E49E27F8}" type="datetimeFigureOut">
              <a:rPr lang="en-US" smtClean="0"/>
              <a:t>2/17/2017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DEBB3-C8FB-46C9-BADE-4CE820AA2B6C}" type="slidenum">
              <a:rPr lang="en-US" smtClean="0"/>
              <a:t>‹#›</a:t>
            </a:fld>
            <a:endParaRPr lang="en-US"/>
          </a:p>
        </p:txBody>
      </p:sp>
    </p:spTree>
    <p:extLst>
      <p:ext uri="{BB962C8B-B14F-4D97-AF65-F5344CB8AC3E}">
        <p14:creationId xmlns:p14="http://schemas.microsoft.com/office/powerpoint/2010/main" val="787809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Stephen Bradshaw’s blog:</a:t>
            </a:r>
            <a:r>
              <a:rPr lang="en-US" baseline="0" dirty="0" smtClean="0"/>
              <a:t> http://grey-corner.blogspot.com/</a:t>
            </a:r>
          </a:p>
          <a:p>
            <a:endParaRPr lang="en-US" baseline="0" dirty="0" smtClean="0"/>
          </a:p>
          <a:p>
            <a:r>
              <a:rPr lang="en-US" baseline="0" dirty="0" smtClean="0"/>
              <a:t>Stephen Bradshaw’s webpage for vulnserver.exe: http://www.thegreycorner.com/p/vulnserver.html</a:t>
            </a:r>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9</a:t>
            </a:fld>
            <a:endParaRPr lang="en-US"/>
          </a:p>
        </p:txBody>
      </p:sp>
    </p:spTree>
    <p:extLst>
      <p:ext uri="{BB962C8B-B14F-4D97-AF65-F5344CB8AC3E}">
        <p14:creationId xmlns:p14="http://schemas.microsoft.com/office/powerpoint/2010/main" val="4135586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https://en.wikipedia.org/wiki/Shellcode</a:t>
            </a:r>
          </a:p>
          <a:p>
            <a:endParaRPr lang="en-US" dirty="0" smtClean="0"/>
          </a:p>
          <a:p>
            <a:endParaRPr lang="en-US" dirty="0" smtClean="0"/>
          </a:p>
          <a:p>
            <a:r>
              <a:rPr lang="en-US" dirty="0" smtClean="0"/>
              <a:t>Some random shellcode repo’s to get started:</a:t>
            </a:r>
          </a:p>
          <a:p>
            <a:endParaRPr lang="en-US" dirty="0" smtClean="0"/>
          </a:p>
          <a:p>
            <a:r>
              <a:rPr lang="en-US" dirty="0" smtClean="0"/>
              <a:t>http://shell-storm.org/shellcode/</a:t>
            </a:r>
          </a:p>
          <a:p>
            <a:r>
              <a:rPr lang="en-US" dirty="0" smtClean="0"/>
              <a:t>https://www.exploit-db.com/shellcode/</a:t>
            </a:r>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16</a:t>
            </a:fld>
            <a:endParaRPr lang="en-US"/>
          </a:p>
        </p:txBody>
      </p:sp>
    </p:spTree>
    <p:extLst>
      <p:ext uri="{BB962C8B-B14F-4D97-AF65-F5344CB8AC3E}">
        <p14:creationId xmlns:p14="http://schemas.microsoft.com/office/powerpoint/2010/main" val="2411341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27</a:t>
            </a:fld>
            <a:endParaRPr lang="en-US"/>
          </a:p>
        </p:txBody>
      </p:sp>
    </p:spTree>
    <p:extLst>
      <p:ext uri="{BB962C8B-B14F-4D97-AF65-F5344CB8AC3E}">
        <p14:creationId xmlns:p14="http://schemas.microsoft.com/office/powerpoint/2010/main" val="844057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Tutorial on Linux </a:t>
            </a:r>
            <a:r>
              <a:rPr lang="en-US" dirty="0" err="1" smtClean="0"/>
              <a:t>syscalls</a:t>
            </a:r>
            <a:r>
              <a:rPr lang="en-US" dirty="0" smtClean="0"/>
              <a:t> usage</a:t>
            </a:r>
            <a:r>
              <a:rPr lang="en-US" baseline="0" dirty="0" smtClean="0"/>
              <a:t> in Assembly: </a:t>
            </a:r>
            <a:r>
              <a:rPr lang="en-US" dirty="0" smtClean="0"/>
              <a:t>http://asm.sourceforge.net/articles/linasm.html#Syscalls </a:t>
            </a:r>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30</a:t>
            </a:fld>
            <a:endParaRPr lang="en-US"/>
          </a:p>
        </p:txBody>
      </p:sp>
    </p:spTree>
    <p:extLst>
      <p:ext uri="{BB962C8B-B14F-4D97-AF65-F5344CB8AC3E}">
        <p14:creationId xmlns:p14="http://schemas.microsoft.com/office/powerpoint/2010/main" val="1425820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https://www.offensive-security.com/metasploit-unleashed/msfvenom/</a:t>
            </a:r>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38</a:t>
            </a:fld>
            <a:endParaRPr lang="en-US"/>
          </a:p>
        </p:txBody>
      </p:sp>
    </p:spTree>
    <p:extLst>
      <p:ext uri="{BB962C8B-B14F-4D97-AF65-F5344CB8AC3E}">
        <p14:creationId xmlns:p14="http://schemas.microsoft.com/office/powerpoint/2010/main" val="92959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40</a:t>
            </a:fld>
            <a:endParaRPr lang="en-US"/>
          </a:p>
        </p:txBody>
      </p:sp>
    </p:spTree>
    <p:extLst>
      <p:ext uri="{BB962C8B-B14F-4D97-AF65-F5344CB8AC3E}">
        <p14:creationId xmlns:p14="http://schemas.microsoft.com/office/powerpoint/2010/main" val="3620466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MSDN /GS Buffer Security Check:</a:t>
            </a:r>
            <a:r>
              <a:rPr lang="en-US" baseline="0" dirty="0" smtClean="0"/>
              <a:t> https://msdn.microsoft.com/en-us/library/8dbf701c.aspx</a:t>
            </a:r>
          </a:p>
          <a:p>
            <a:endParaRPr lang="en-US" baseline="0" dirty="0" smtClean="0"/>
          </a:p>
          <a:p>
            <a:r>
              <a:rPr lang="en-US" baseline="0" dirty="0" smtClean="0"/>
              <a:t>TechNet Article on Hardware and Software DEP: https://technet.microsoft.com/en-us/library/bb457155.aspx</a:t>
            </a:r>
          </a:p>
          <a:p>
            <a:endParaRPr lang="en-US" baseline="0" dirty="0" smtClean="0"/>
          </a:p>
          <a:p>
            <a:r>
              <a:rPr lang="en-US" baseline="0" dirty="0" smtClean="0"/>
              <a:t>MSDN /SAFESEH compiler option: https://msdn.microsoft.com/en-us/library/9a89h429(VS.80).aspx</a:t>
            </a:r>
          </a:p>
          <a:p>
            <a:endParaRPr lang="en-US" baseline="0" dirty="0" smtClean="0"/>
          </a:p>
          <a:p>
            <a:r>
              <a:rPr lang="en-US" baseline="0" dirty="0" smtClean="0"/>
              <a:t>MSDN Blog on SEHOP: https://blogs.technet.microsoft.com/srd/2009/02/02/preventing-the-exploitation-of-structured-exception-handler-seh-overwrites-with-sehop/</a:t>
            </a:r>
          </a:p>
          <a:p>
            <a:endParaRPr lang="en-US" baseline="0" dirty="0" smtClean="0"/>
          </a:p>
          <a:p>
            <a:r>
              <a:rPr lang="en-US" baseline="0" dirty="0" smtClean="0"/>
              <a:t>MSDN Blog on Introduction of ASLR in Windows Vista: https://blogs.msdn.microsoft.com/michael_howard/2006/05/26/address-space-layout-randomization-in-windows-vista/</a:t>
            </a:r>
          </a:p>
          <a:p>
            <a:endParaRPr lang="en-US" baseline="0" dirty="0" smtClean="0"/>
          </a:p>
          <a:p>
            <a:r>
              <a:rPr lang="en-US" baseline="0" dirty="0" smtClean="0"/>
              <a:t>MSDN Control Flow Guard: https://msdn.microsoft.com/en-us/library/windows/desktop/mt637065(v=vs.85).aspx</a:t>
            </a:r>
            <a:endParaRPr lang="en-US" dirty="0"/>
          </a:p>
        </p:txBody>
      </p:sp>
      <p:sp>
        <p:nvSpPr>
          <p:cNvPr id="4" name="Slide Number Placeholder 3"/>
          <p:cNvSpPr>
            <a:spLocks noGrp="1"/>
          </p:cNvSpPr>
          <p:nvPr>
            <p:ph type="sldNum" sz="quarter" idx="10"/>
          </p:nvPr>
        </p:nvSpPr>
        <p:spPr/>
        <p:txBody>
          <a:bodyPr/>
          <a:lstStyle/>
          <a:p>
            <a:fld id="{37CDEBB3-C8FB-46C9-BADE-4CE820AA2B6C}" type="slidenum">
              <a:rPr lang="en-US" smtClean="0"/>
              <a:t>47</a:t>
            </a:fld>
            <a:endParaRPr lang="en-US"/>
          </a:p>
        </p:txBody>
      </p:sp>
    </p:spTree>
    <p:extLst>
      <p:ext uri="{BB962C8B-B14F-4D97-AF65-F5344CB8AC3E}">
        <p14:creationId xmlns:p14="http://schemas.microsoft.com/office/powerpoint/2010/main" val="940412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E90A462-C4C8-4576-A309-0C04205B9222}"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3948074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90A462-C4C8-4576-A309-0C04205B9222}"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1471731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90A462-C4C8-4576-A309-0C04205B9222}"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105480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90A462-C4C8-4576-A309-0C04205B9222}"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2916737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0A462-C4C8-4576-A309-0C04205B9222}" type="datetimeFigureOut">
              <a:rPr lang="en-US" smtClean="0"/>
              <a:t>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3927971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E90A462-C4C8-4576-A309-0C04205B9222}" type="datetimeFigureOut">
              <a:rPr lang="en-US" smtClean="0"/>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325113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E90A462-C4C8-4576-A309-0C04205B9222}" type="datetimeFigureOut">
              <a:rPr lang="en-US" smtClean="0"/>
              <a:t>2/17/2017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2545449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0A462-C4C8-4576-A309-0C04205B9222}" type="datetimeFigureOut">
              <a:rPr lang="en-US" smtClean="0"/>
              <a:t>2/17/2017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554100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0A462-C4C8-4576-A309-0C04205B9222}" type="datetimeFigureOut">
              <a:rPr lang="en-US" smtClean="0"/>
              <a:t>2/17/2017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2256181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0A462-C4C8-4576-A309-0C04205B9222}" type="datetimeFigureOut">
              <a:rPr lang="en-US" smtClean="0"/>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311286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0A462-C4C8-4576-A309-0C04205B9222}" type="datetimeFigureOut">
              <a:rPr lang="en-US" smtClean="0"/>
              <a:t>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8B351B-5210-4BFA-9F87-0724D179C127}" type="slidenum">
              <a:rPr lang="en-US" smtClean="0"/>
              <a:t>‹#›</a:t>
            </a:fld>
            <a:endParaRPr lang="en-US"/>
          </a:p>
        </p:txBody>
      </p:sp>
    </p:spTree>
    <p:extLst>
      <p:ext uri="{BB962C8B-B14F-4D97-AF65-F5344CB8AC3E}">
        <p14:creationId xmlns:p14="http://schemas.microsoft.com/office/powerpoint/2010/main" val="1230710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0A462-C4C8-4576-A309-0C04205B9222}" type="datetimeFigureOut">
              <a:rPr lang="en-US" smtClean="0"/>
              <a:t>2/17/2017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B351B-5210-4BFA-9F87-0724D179C127}" type="slidenum">
              <a:rPr lang="en-US" smtClean="0"/>
              <a:t>‹#›</a:t>
            </a:fld>
            <a:endParaRPr lang="en-US"/>
          </a:p>
        </p:txBody>
      </p:sp>
    </p:spTree>
    <p:extLst>
      <p:ext uri="{BB962C8B-B14F-4D97-AF65-F5344CB8AC3E}">
        <p14:creationId xmlns:p14="http://schemas.microsoft.com/office/powerpoint/2010/main" val="390243030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Payload_(comput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en.wikipedia.org/wiki/Shell_(computing)" TargetMode="External"/><Relationship Id="rId5" Type="http://schemas.openxmlformats.org/officeDocument/2006/relationships/hyperlink" Target="https://en.wikipedia.org/wiki/Vulnerability_(computing)" TargetMode="External"/><Relationship Id="rId4" Type="http://schemas.openxmlformats.org/officeDocument/2006/relationships/hyperlink" Target="https://en.wikipedia.org/wiki/Exploit_(computer_securit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yscalls.kernelgrok.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hyperlink" Target="http://www.exploit-db.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exploit-db.com/" TargetMode="External"/><Relationship Id="rId2" Type="http://schemas.openxmlformats.org/officeDocument/2006/relationships/hyperlink" Target="https://www.corelan.be/index.php/articles/" TargetMode="External"/><Relationship Id="rId1" Type="http://schemas.openxmlformats.org/officeDocument/2006/relationships/slideLayout" Target="../slideLayouts/slideLayout2.xml"/><Relationship Id="rId4" Type="http://schemas.openxmlformats.org/officeDocument/2006/relationships/hyperlink" Target="https://samsclass.info/127/proj/vuln-server.htm"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gnu.org/software/gdb/document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 Gentle Intro to Exploits and Shellcode</a:t>
            </a:r>
            <a:endParaRPr lang="en-US" dirty="0"/>
          </a:p>
        </p:txBody>
      </p:sp>
      <p:sp>
        <p:nvSpPr>
          <p:cNvPr id="3" name="Subtitle 2"/>
          <p:cNvSpPr>
            <a:spLocks noGrp="1"/>
          </p:cNvSpPr>
          <p:nvPr>
            <p:ph type="subTitle" idx="1"/>
          </p:nvPr>
        </p:nvSpPr>
        <p:spPr/>
        <p:txBody>
          <a:bodyPr/>
          <a:lstStyle/>
          <a:p>
            <a:r>
              <a:rPr lang="en-US" dirty="0" smtClean="0"/>
              <a:t>DEFCON813 – February 2017</a:t>
            </a:r>
            <a:endParaRPr lang="en-US" dirty="0"/>
          </a:p>
        </p:txBody>
      </p:sp>
    </p:spTree>
    <p:extLst>
      <p:ext uri="{BB962C8B-B14F-4D97-AF65-F5344CB8AC3E}">
        <p14:creationId xmlns:p14="http://schemas.microsoft.com/office/powerpoint/2010/main" val="24877540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vulnserver.exe</a:t>
            </a:r>
            <a:endParaRPr lang="en-US" dirty="0"/>
          </a:p>
        </p:txBody>
      </p:sp>
      <p:pic>
        <p:nvPicPr>
          <p:cNvPr id="6" name="Content Placeholder 5"/>
          <p:cNvPicPr>
            <a:picLocks noGrp="1" noChangeAspect="1"/>
          </p:cNvPicPr>
          <p:nvPr>
            <p:ph idx="1"/>
          </p:nvPr>
        </p:nvPicPr>
        <p:blipFill>
          <a:blip r:embed="rId2"/>
          <a:stretch>
            <a:fillRect/>
          </a:stretch>
        </p:blipFill>
        <p:spPr>
          <a:xfrm>
            <a:off x="6096000" y="1690688"/>
            <a:ext cx="5660733" cy="3958998"/>
          </a:xfrm>
          <a:prstGeom prst="rect">
            <a:avLst/>
          </a:prstGeom>
        </p:spPr>
      </p:pic>
      <p:pic>
        <p:nvPicPr>
          <p:cNvPr id="5" name="Picture 4"/>
          <p:cNvPicPr>
            <a:picLocks noChangeAspect="1"/>
          </p:cNvPicPr>
          <p:nvPr/>
        </p:nvPicPr>
        <p:blipFill>
          <a:blip r:embed="rId3"/>
          <a:stretch>
            <a:fillRect/>
          </a:stretch>
        </p:blipFill>
        <p:spPr>
          <a:xfrm>
            <a:off x="152400" y="1690688"/>
            <a:ext cx="5759548" cy="3806598"/>
          </a:xfrm>
          <a:prstGeom prst="rect">
            <a:avLst/>
          </a:prstGeom>
        </p:spPr>
      </p:pic>
      <p:sp>
        <p:nvSpPr>
          <p:cNvPr id="7" name="TextBox 6"/>
          <p:cNvSpPr txBox="1"/>
          <p:nvPr/>
        </p:nvSpPr>
        <p:spPr>
          <a:xfrm>
            <a:off x="334647" y="5878285"/>
            <a:ext cx="11522706" cy="461665"/>
          </a:xfrm>
          <a:prstGeom prst="rect">
            <a:avLst/>
          </a:prstGeom>
          <a:noFill/>
        </p:spPr>
        <p:txBody>
          <a:bodyPr wrap="none" rtlCol="0">
            <a:spAutoFit/>
          </a:bodyPr>
          <a:lstStyle/>
          <a:p>
            <a:r>
              <a:rPr lang="en-US" sz="2400" dirty="0" smtClean="0"/>
              <a:t>Verified the vulnserver.exe is running properly and we can connect from our Linux machine</a:t>
            </a:r>
            <a:endParaRPr lang="en-US" sz="2400" dirty="0"/>
          </a:p>
        </p:txBody>
      </p:sp>
    </p:spTree>
    <p:extLst>
      <p:ext uri="{BB962C8B-B14F-4D97-AF65-F5344CB8AC3E}">
        <p14:creationId xmlns:p14="http://schemas.microsoft.com/office/powerpoint/2010/main" val="2301754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&lt;montage&gt;</a:t>
            </a:r>
            <a:endParaRPr lang="en-US" dirty="0"/>
          </a:p>
        </p:txBody>
      </p:sp>
      <p:sp>
        <p:nvSpPr>
          <p:cNvPr id="3" name="Content Placeholder 2"/>
          <p:cNvSpPr>
            <a:spLocks noGrp="1"/>
          </p:cNvSpPr>
          <p:nvPr>
            <p:ph idx="1"/>
          </p:nvPr>
        </p:nvSpPr>
        <p:spPr/>
        <p:txBody>
          <a:bodyPr/>
          <a:lstStyle/>
          <a:p>
            <a:r>
              <a:rPr lang="en-US" dirty="0" smtClean="0"/>
              <a:t>We are going to skip over the fuzzing, identification of the vulnerable code path, and jump to the point right where we’ve found the precise buffer length to achieve control of the instruction pointer. Imagine a bad Hollywood hacker montage.</a:t>
            </a:r>
            <a:endParaRPr lang="en-US" dirty="0"/>
          </a:p>
        </p:txBody>
      </p:sp>
      <p:pic>
        <p:nvPicPr>
          <p:cNvPr id="1026" name="Picture 2" descr="http://s3.crackedcdn.com/phpimages/personalexperience/3/6/7/220367_v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0689" y="3336471"/>
            <a:ext cx="4840968" cy="2890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350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&lt;/montage&gt;</a:t>
            </a:r>
            <a:endParaRPr lang="en-US" dirty="0"/>
          </a:p>
        </p:txBody>
      </p:sp>
      <p:sp>
        <p:nvSpPr>
          <p:cNvPr id="3" name="Content Placeholder 2"/>
          <p:cNvSpPr>
            <a:spLocks noGrp="1"/>
          </p:cNvSpPr>
          <p:nvPr>
            <p:ph idx="1"/>
          </p:nvPr>
        </p:nvSpPr>
        <p:spPr>
          <a:xfrm>
            <a:off x="838200" y="1825625"/>
            <a:ext cx="5188889" cy="4351338"/>
          </a:xfrm>
        </p:spPr>
        <p:txBody>
          <a:bodyPr>
            <a:normAutofit/>
          </a:bodyPr>
          <a:lstStyle/>
          <a:p>
            <a:r>
              <a:rPr lang="en-US" sz="3200" dirty="0" smtClean="0"/>
              <a:t>Vulnerable code path </a:t>
            </a:r>
            <a:r>
              <a:rPr lang="en-US" sz="3200" dirty="0" smtClean="0"/>
              <a:t>selected: </a:t>
            </a:r>
            <a:r>
              <a:rPr lang="en-US" dirty="0" smtClean="0">
                <a:solidFill>
                  <a:srgbClr val="FF0000"/>
                </a:solidFill>
              </a:rPr>
              <a:t>TRUN</a:t>
            </a:r>
            <a:endParaRPr lang="en-US" dirty="0" smtClean="0">
              <a:solidFill>
                <a:srgbClr val="FF0000"/>
              </a:solidFill>
            </a:endParaRPr>
          </a:p>
          <a:p>
            <a:r>
              <a:rPr lang="en-US" sz="3200" dirty="0" smtClean="0"/>
              <a:t>Size of buffer to reach EIP corruption: </a:t>
            </a:r>
            <a:r>
              <a:rPr lang="en-US" sz="3200" dirty="0" smtClean="0">
                <a:solidFill>
                  <a:srgbClr val="FF0000"/>
                </a:solidFill>
              </a:rPr>
              <a:t>2006 </a:t>
            </a:r>
            <a:r>
              <a:rPr lang="en-US" sz="3200" dirty="0" smtClean="0">
                <a:solidFill>
                  <a:srgbClr val="FF0000"/>
                </a:solidFill>
              </a:rPr>
              <a:t>bytes</a:t>
            </a:r>
          </a:p>
        </p:txBody>
      </p:sp>
      <p:pic>
        <p:nvPicPr>
          <p:cNvPr id="8" name="Picture 7"/>
          <p:cNvPicPr>
            <a:picLocks noChangeAspect="1"/>
          </p:cNvPicPr>
          <p:nvPr/>
        </p:nvPicPr>
        <p:blipFill>
          <a:blip r:embed="rId2"/>
          <a:stretch>
            <a:fillRect/>
          </a:stretch>
        </p:blipFill>
        <p:spPr>
          <a:xfrm>
            <a:off x="5567031" y="1027906"/>
            <a:ext cx="6162675" cy="4010025"/>
          </a:xfrm>
          <a:prstGeom prst="rect">
            <a:avLst/>
          </a:prstGeom>
        </p:spPr>
      </p:pic>
    </p:spTree>
    <p:extLst>
      <p:ext uri="{BB962C8B-B14F-4D97-AF65-F5344CB8AC3E}">
        <p14:creationId xmlns:p14="http://schemas.microsoft.com/office/powerpoint/2010/main" val="388777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Debugger …</a:t>
            </a:r>
            <a:endParaRPr lang="en-US" dirty="0"/>
          </a:p>
        </p:txBody>
      </p:sp>
      <p:sp>
        <p:nvSpPr>
          <p:cNvPr id="5" name="TextBox 4"/>
          <p:cNvSpPr txBox="1"/>
          <p:nvPr/>
        </p:nvSpPr>
        <p:spPr>
          <a:xfrm>
            <a:off x="323273" y="1690687"/>
            <a:ext cx="4572000" cy="2677656"/>
          </a:xfrm>
          <a:prstGeom prst="rect">
            <a:avLst/>
          </a:prstGeom>
          <a:noFill/>
        </p:spPr>
        <p:txBody>
          <a:bodyPr wrap="square" rtlCol="0">
            <a:spAutoFit/>
          </a:bodyPr>
          <a:lstStyle/>
          <a:p>
            <a:r>
              <a:rPr lang="en-US" sz="2400" dirty="0" smtClean="0"/>
              <a:t>Note EIP and EBP register values we have control over (top right window)</a:t>
            </a:r>
          </a:p>
          <a:p>
            <a:endParaRPr lang="en-US" sz="2400" dirty="0"/>
          </a:p>
          <a:p>
            <a:r>
              <a:rPr lang="en-US" sz="2400" dirty="0" smtClean="0"/>
              <a:t>Also note the values on the stack before and after the EIP value of ‘DEADBEEF’ (bottom right window)</a:t>
            </a:r>
            <a:endParaRPr lang="en-US" sz="2400" dirty="0"/>
          </a:p>
        </p:txBody>
      </p:sp>
      <p:pic>
        <p:nvPicPr>
          <p:cNvPr id="8" name="Picture 7"/>
          <p:cNvPicPr>
            <a:picLocks noChangeAspect="1"/>
          </p:cNvPicPr>
          <p:nvPr/>
        </p:nvPicPr>
        <p:blipFill>
          <a:blip r:embed="rId2"/>
          <a:stretch>
            <a:fillRect/>
          </a:stretch>
        </p:blipFill>
        <p:spPr>
          <a:xfrm>
            <a:off x="4895273" y="60325"/>
            <a:ext cx="7210821" cy="6663430"/>
          </a:xfrm>
          <a:prstGeom prst="rect">
            <a:avLst/>
          </a:prstGeom>
        </p:spPr>
      </p:pic>
      <p:pic>
        <p:nvPicPr>
          <p:cNvPr id="3" name="Picture 2"/>
          <p:cNvPicPr>
            <a:picLocks noChangeAspect="1"/>
          </p:cNvPicPr>
          <p:nvPr/>
        </p:nvPicPr>
        <p:blipFill>
          <a:blip r:embed="rId3"/>
          <a:stretch>
            <a:fillRect/>
          </a:stretch>
        </p:blipFill>
        <p:spPr>
          <a:xfrm>
            <a:off x="838200" y="4368343"/>
            <a:ext cx="3404611" cy="2215365"/>
          </a:xfrm>
          <a:prstGeom prst="rect">
            <a:avLst/>
          </a:prstGeom>
        </p:spPr>
      </p:pic>
    </p:spTree>
    <p:extLst>
      <p:ext uri="{BB962C8B-B14F-4D97-AF65-F5344CB8AC3E}">
        <p14:creationId xmlns:p14="http://schemas.microsoft.com/office/powerpoint/2010/main" val="171924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Congrats! You Can Insert 4 Bytes into EIP …</a:t>
            </a:r>
            <a:endParaRPr lang="en-US" dirty="0"/>
          </a:p>
        </p:txBody>
      </p:sp>
      <p:pic>
        <p:nvPicPr>
          <p:cNvPr id="2050" name="Picture 2" descr="http://replycandy.com/wp-content/uploads/Dude-Wheres-My-Car-And-Th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1690688"/>
            <a:ext cx="7521122" cy="412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2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Then We Complete the Order</a:t>
            </a:r>
            <a:endParaRPr lang="en-US" dirty="0"/>
          </a:p>
        </p:txBody>
      </p:sp>
      <p:sp>
        <p:nvSpPr>
          <p:cNvPr id="3" name="Content Placeholder 2"/>
          <p:cNvSpPr>
            <a:spLocks noGrp="1"/>
          </p:cNvSpPr>
          <p:nvPr>
            <p:ph idx="1"/>
          </p:nvPr>
        </p:nvSpPr>
        <p:spPr/>
        <p:txBody>
          <a:bodyPr/>
          <a:lstStyle/>
          <a:p>
            <a:r>
              <a:rPr lang="en-US" dirty="0" smtClean="0"/>
              <a:t>Coerce EIP to point to an address we control and can insert valid machine code instructions for it to execute</a:t>
            </a:r>
          </a:p>
          <a:p>
            <a:endParaRPr lang="en-US" dirty="0"/>
          </a:p>
          <a:p>
            <a:r>
              <a:rPr lang="en-US" dirty="0" smtClean="0"/>
              <a:t>We will skip the finer details here but we control EIP and EBP so we find a </a:t>
            </a:r>
            <a:r>
              <a:rPr lang="en-US" b="1" dirty="0" smtClean="0"/>
              <a:t>static</a:t>
            </a:r>
            <a:r>
              <a:rPr lang="en-US" dirty="0" smtClean="0"/>
              <a:t> address with JMP EBP </a:t>
            </a:r>
            <a:endParaRPr lang="en-US" dirty="0"/>
          </a:p>
        </p:txBody>
      </p:sp>
    </p:spTree>
    <p:extLst>
      <p:ext uri="{BB962C8B-B14F-4D97-AF65-F5344CB8AC3E}">
        <p14:creationId xmlns:p14="http://schemas.microsoft.com/office/powerpoint/2010/main" val="47719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Shellcode</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Definition: </a:t>
            </a:r>
            <a:r>
              <a:rPr lang="en-US" dirty="0"/>
              <a:t>a </a:t>
            </a:r>
            <a:r>
              <a:rPr lang="en-US" b="1" dirty="0"/>
              <a:t>shellcode</a:t>
            </a:r>
            <a:r>
              <a:rPr lang="en-US" dirty="0"/>
              <a:t> is a small piece of code used as the </a:t>
            </a:r>
            <a:r>
              <a:rPr lang="en-US" dirty="0">
                <a:hlinkClick r:id="rId3" tooltip="Payload (computing)"/>
              </a:rPr>
              <a:t>payload</a:t>
            </a:r>
            <a:r>
              <a:rPr lang="en-US" dirty="0"/>
              <a:t> in the </a:t>
            </a:r>
            <a:r>
              <a:rPr lang="en-US" dirty="0">
                <a:hlinkClick r:id="rId4" tooltip="Exploit (computer security)"/>
              </a:rPr>
              <a:t>exploitation</a:t>
            </a:r>
            <a:r>
              <a:rPr lang="en-US" dirty="0"/>
              <a:t> of a software </a:t>
            </a:r>
            <a:r>
              <a:rPr lang="en-US" dirty="0">
                <a:hlinkClick r:id="rId5" tooltip="Vulnerability (computing)"/>
              </a:rPr>
              <a:t>vulnerability</a:t>
            </a:r>
            <a:r>
              <a:rPr lang="en-US" dirty="0"/>
              <a:t>. It is called "shellcode" because it typically starts a </a:t>
            </a:r>
            <a:r>
              <a:rPr lang="en-US" dirty="0">
                <a:hlinkClick r:id="rId6" tooltip="Shell (computing)"/>
              </a:rPr>
              <a:t>command shell</a:t>
            </a:r>
            <a:r>
              <a:rPr lang="en-US" dirty="0"/>
              <a:t> from which the attacker can control the compromised machine, but any piece of code that performs a similar task can be called shellcode. Because the function of a payload is not limited to merely spawning a shell, some have suggested that the name shellcode is insufficient.</a:t>
            </a:r>
          </a:p>
        </p:txBody>
      </p:sp>
    </p:spTree>
    <p:extLst>
      <p:ext uri="{BB962C8B-B14F-4D97-AF65-F5344CB8AC3E}">
        <p14:creationId xmlns:p14="http://schemas.microsoft.com/office/powerpoint/2010/main" val="75037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Regular Code</a:t>
            </a:r>
            <a:endParaRPr lang="en-US" dirty="0"/>
          </a:p>
        </p:txBody>
      </p:sp>
      <p:sp>
        <p:nvSpPr>
          <p:cNvPr id="3" name="Content Placeholder 2"/>
          <p:cNvSpPr>
            <a:spLocks noGrp="1"/>
          </p:cNvSpPr>
          <p:nvPr>
            <p:ph idx="1"/>
          </p:nvPr>
        </p:nvSpPr>
        <p:spPr/>
        <p:txBody>
          <a:bodyPr>
            <a:normAutofit/>
          </a:bodyPr>
          <a:lstStyle/>
          <a:p>
            <a:r>
              <a:rPr lang="en-US" sz="3200" dirty="0" smtClean="0"/>
              <a:t>Not like a compiled program … but you can compile a program and extract parts of the resulting machine code to serve as shellcode</a:t>
            </a:r>
          </a:p>
          <a:p>
            <a:r>
              <a:rPr lang="en-US" sz="3200" dirty="0" smtClean="0"/>
              <a:t>Shellcode often has to avoid “bad characters”</a:t>
            </a:r>
          </a:p>
          <a:p>
            <a:r>
              <a:rPr lang="en-US" sz="3200" dirty="0" smtClean="0"/>
              <a:t>And is often obfuscated/encoded to avoid detection by IDS, HIDS, AV in addition to encoding performed to avoid bad characters</a:t>
            </a:r>
            <a:endParaRPr lang="en-US" sz="3200" dirty="0"/>
          </a:p>
        </p:txBody>
      </p:sp>
    </p:spTree>
    <p:extLst>
      <p:ext uri="{BB962C8B-B14F-4D97-AF65-F5344CB8AC3E}">
        <p14:creationId xmlns:p14="http://schemas.microsoft.com/office/powerpoint/2010/main" val="18557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98" y="293564"/>
            <a:ext cx="10515600" cy="1325563"/>
          </a:xfrm>
        </p:spPr>
        <p:txBody>
          <a:bodyPr/>
          <a:lstStyle/>
          <a:p>
            <a:r>
              <a:rPr lang="en-US" dirty="0" smtClean="0"/>
              <a:t>Finished Exploit + Shellcode</a:t>
            </a:r>
            <a:endParaRPr lang="en-US" dirty="0"/>
          </a:p>
        </p:txBody>
      </p:sp>
      <p:sp>
        <p:nvSpPr>
          <p:cNvPr id="3" name="Content Placeholder 2"/>
          <p:cNvSpPr>
            <a:spLocks noGrp="1"/>
          </p:cNvSpPr>
          <p:nvPr>
            <p:ph idx="1"/>
          </p:nvPr>
        </p:nvSpPr>
        <p:spPr>
          <a:xfrm>
            <a:off x="838200" y="1825625"/>
            <a:ext cx="5188889" cy="4351338"/>
          </a:xfrm>
        </p:spPr>
        <p:txBody>
          <a:bodyPr>
            <a:normAutofit/>
          </a:bodyPr>
          <a:lstStyle/>
          <a:p>
            <a:r>
              <a:rPr lang="en-US" sz="3200" dirty="0" smtClean="0"/>
              <a:t>Vulnerable code path </a:t>
            </a:r>
            <a:r>
              <a:rPr lang="en-US" sz="3200" dirty="0" smtClean="0"/>
              <a:t>selected: </a:t>
            </a:r>
            <a:r>
              <a:rPr lang="en-US" dirty="0" smtClean="0">
                <a:solidFill>
                  <a:srgbClr val="FF0000"/>
                </a:solidFill>
              </a:rPr>
              <a:t>TRUN</a:t>
            </a:r>
            <a:endParaRPr lang="en-US" dirty="0" smtClean="0">
              <a:solidFill>
                <a:srgbClr val="FF0000"/>
              </a:solidFill>
            </a:endParaRPr>
          </a:p>
          <a:p>
            <a:r>
              <a:rPr lang="en-US" sz="3200" dirty="0" smtClean="0"/>
              <a:t>Size of buffer to reach EIP corruption: </a:t>
            </a:r>
            <a:r>
              <a:rPr lang="en-US" sz="3200" dirty="0" smtClean="0">
                <a:solidFill>
                  <a:srgbClr val="FF0000"/>
                </a:solidFill>
              </a:rPr>
              <a:t>2006 </a:t>
            </a:r>
            <a:r>
              <a:rPr lang="en-US" sz="3200" dirty="0" smtClean="0">
                <a:solidFill>
                  <a:srgbClr val="FF0000"/>
                </a:solidFill>
              </a:rPr>
              <a:t>bytes</a:t>
            </a:r>
          </a:p>
          <a:p>
            <a:r>
              <a:rPr lang="en-US" sz="3200" dirty="0" smtClean="0"/>
              <a:t>EIP redirection via JMP ESP opcodes found at </a:t>
            </a:r>
            <a:r>
              <a:rPr lang="en-US" sz="3200" dirty="0" smtClean="0">
                <a:solidFill>
                  <a:srgbClr val="FF0000"/>
                </a:solidFill>
              </a:rPr>
              <a:t>0x625011af</a:t>
            </a:r>
            <a:r>
              <a:rPr lang="en-US" sz="3200" dirty="0" smtClean="0"/>
              <a:t> of essfunc.dll</a:t>
            </a:r>
          </a:p>
          <a:p>
            <a:r>
              <a:rPr lang="en-US" sz="3200" dirty="0" smtClean="0"/>
              <a:t>Shellcode in </a:t>
            </a:r>
            <a:r>
              <a:rPr lang="en-US" sz="3200" dirty="0" err="1" smtClean="0">
                <a:solidFill>
                  <a:srgbClr val="FF0000"/>
                </a:solidFill>
              </a:rPr>
              <a:t>buf</a:t>
            </a:r>
            <a:r>
              <a:rPr lang="en-US" sz="3200" dirty="0" smtClean="0">
                <a:solidFill>
                  <a:srgbClr val="FF0000"/>
                </a:solidFill>
              </a:rPr>
              <a:t>/shellcode</a:t>
            </a:r>
            <a:endParaRPr lang="en-US" sz="3200" dirty="0">
              <a:solidFill>
                <a:srgbClr val="FF0000"/>
              </a:solidFill>
            </a:endParaRPr>
          </a:p>
        </p:txBody>
      </p:sp>
      <p:pic>
        <p:nvPicPr>
          <p:cNvPr id="6" name="Picture 5"/>
          <p:cNvPicPr>
            <a:picLocks noChangeAspect="1"/>
          </p:cNvPicPr>
          <p:nvPr/>
        </p:nvPicPr>
        <p:blipFill>
          <a:blip r:embed="rId2"/>
          <a:stretch>
            <a:fillRect/>
          </a:stretch>
        </p:blipFill>
        <p:spPr>
          <a:xfrm>
            <a:off x="7140271" y="128836"/>
            <a:ext cx="4928110" cy="6550688"/>
          </a:xfrm>
          <a:prstGeom prst="rect">
            <a:avLst/>
          </a:prstGeom>
        </p:spPr>
      </p:pic>
    </p:spTree>
    <p:extLst>
      <p:ext uri="{BB962C8B-B14F-4D97-AF65-F5344CB8AC3E}">
        <p14:creationId xmlns:p14="http://schemas.microsoft.com/office/powerpoint/2010/main" val="16789090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Breakpoint To Watch Shellcode Execute</a:t>
            </a:r>
            <a:endParaRPr lang="en-US" dirty="0"/>
          </a:p>
        </p:txBody>
      </p:sp>
      <p:sp>
        <p:nvSpPr>
          <p:cNvPr id="3" name="Content Placeholder 2"/>
          <p:cNvSpPr>
            <a:spLocks noGrp="1"/>
          </p:cNvSpPr>
          <p:nvPr>
            <p:ph idx="1"/>
          </p:nvPr>
        </p:nvSpPr>
        <p:spPr>
          <a:xfrm>
            <a:off x="838200" y="1825625"/>
            <a:ext cx="6532418" cy="4351338"/>
          </a:xfrm>
        </p:spPr>
        <p:txBody>
          <a:bodyPr/>
          <a:lstStyle/>
          <a:p>
            <a:r>
              <a:rPr lang="en-US" dirty="0" smtClean="0"/>
              <a:t>From Immunity Debugger use the ‘Memory Map’ window, find the .text section of </a:t>
            </a:r>
            <a:r>
              <a:rPr lang="en-US" dirty="0" err="1" smtClean="0"/>
              <a:t>essfunc</a:t>
            </a:r>
            <a:r>
              <a:rPr lang="en-US" dirty="0" smtClean="0"/>
              <a:t>, right click and ‘View in Disassembler’</a:t>
            </a:r>
          </a:p>
          <a:p>
            <a:endParaRPr lang="en-US" dirty="0"/>
          </a:p>
          <a:p>
            <a:endParaRPr lang="en-US" dirty="0"/>
          </a:p>
        </p:txBody>
      </p:sp>
      <p:pic>
        <p:nvPicPr>
          <p:cNvPr id="4" name="Picture 3"/>
          <p:cNvPicPr>
            <a:picLocks noChangeAspect="1"/>
          </p:cNvPicPr>
          <p:nvPr/>
        </p:nvPicPr>
        <p:blipFill>
          <a:blip r:embed="rId2"/>
          <a:stretch>
            <a:fillRect/>
          </a:stretch>
        </p:blipFill>
        <p:spPr>
          <a:xfrm>
            <a:off x="7744835" y="1690688"/>
            <a:ext cx="4257675" cy="4981575"/>
          </a:xfrm>
          <a:prstGeom prst="rect">
            <a:avLst/>
          </a:prstGeom>
        </p:spPr>
      </p:pic>
    </p:spTree>
    <p:extLst>
      <p:ext uri="{BB962C8B-B14F-4D97-AF65-F5344CB8AC3E}">
        <p14:creationId xmlns:p14="http://schemas.microsoft.com/office/powerpoint/2010/main" val="2561359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sp>
        <p:nvSpPr>
          <p:cNvPr id="3" name="Content Placeholder 2"/>
          <p:cNvSpPr>
            <a:spLocks noGrp="1"/>
          </p:cNvSpPr>
          <p:nvPr>
            <p:ph idx="1"/>
          </p:nvPr>
        </p:nvSpPr>
        <p:spPr/>
        <p:txBody>
          <a:bodyPr/>
          <a:lstStyle/>
          <a:p>
            <a:r>
              <a:rPr lang="en-US" dirty="0" smtClean="0"/>
              <a:t>There are many rabbit holes ahead. Some may appear very tempting … but there simply is not the time. If you see a really neat rabbit hole, make a note for yourself and propose it for a future session.</a:t>
            </a:r>
          </a:p>
          <a:p>
            <a:endParaRPr lang="en-US" dirty="0"/>
          </a:p>
          <a:p>
            <a:r>
              <a:rPr lang="en-US" dirty="0" smtClean="0"/>
              <a:t>Unlikely everyone here arrived ready to rock out with Python, assembly, Windows and Linux debugger skills, etc. That’s a good thing because if you were you’d probably be making inefficient use of your time. Follow along, we will do practical exercises as we go, if you get lost along the way you will have materials and resources to revisit on your own schedule.</a:t>
            </a:r>
            <a:endParaRPr lang="en-US" dirty="0"/>
          </a:p>
        </p:txBody>
      </p:sp>
    </p:spTree>
    <p:extLst>
      <p:ext uri="{BB962C8B-B14F-4D97-AF65-F5344CB8AC3E}">
        <p14:creationId xmlns:p14="http://schemas.microsoft.com/office/powerpoint/2010/main" val="29266655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Breakpoint at 0x625011af inside </a:t>
            </a:r>
            <a:r>
              <a:rPr lang="en-US" dirty="0" err="1" smtClean="0"/>
              <a:t>essfunc</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426460" y="1353344"/>
            <a:ext cx="11172825" cy="5295900"/>
          </a:xfrm>
          <a:prstGeom prst="rect">
            <a:avLst/>
          </a:prstGeom>
        </p:spPr>
      </p:pic>
    </p:spTree>
    <p:extLst>
      <p:ext uri="{BB962C8B-B14F-4D97-AF65-F5344CB8AC3E}">
        <p14:creationId xmlns:p14="http://schemas.microsoft.com/office/powerpoint/2010/main" val="2730160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Through the Shellcode (f7)</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0669" y="1247063"/>
            <a:ext cx="10452967" cy="5610937"/>
          </a:xfrm>
          <a:prstGeom prst="rect">
            <a:avLst/>
          </a:prstGeom>
        </p:spPr>
      </p:pic>
    </p:spTree>
    <p:extLst>
      <p:ext uri="{BB962C8B-B14F-4D97-AF65-F5344CB8AC3E}">
        <p14:creationId xmlns:p14="http://schemas.microsoft.com/office/powerpoint/2010/main" val="2624063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encoded … so it’s painful … but …)</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144298" y="1388490"/>
            <a:ext cx="10209502" cy="5225608"/>
          </a:xfrm>
          <a:prstGeom prst="rect">
            <a:avLst/>
          </a:prstGeom>
        </p:spPr>
      </p:pic>
    </p:spTree>
    <p:extLst>
      <p:ext uri="{BB962C8B-B14F-4D97-AF65-F5344CB8AC3E}">
        <p14:creationId xmlns:p14="http://schemas.microsoft.com/office/powerpoint/2010/main" val="46561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About to fire off call to kernel32.WinExec</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15780" y="1620837"/>
            <a:ext cx="11365526" cy="4438218"/>
          </a:xfrm>
          <a:prstGeom prst="rect">
            <a:avLst/>
          </a:prstGeom>
        </p:spPr>
      </p:pic>
      <p:pic>
        <p:nvPicPr>
          <p:cNvPr id="5" name="Picture 4"/>
          <p:cNvPicPr>
            <a:picLocks noChangeAspect="1"/>
          </p:cNvPicPr>
          <p:nvPr/>
        </p:nvPicPr>
        <p:blipFill>
          <a:blip r:embed="rId3"/>
          <a:stretch>
            <a:fillRect/>
          </a:stretch>
        </p:blipFill>
        <p:spPr>
          <a:xfrm>
            <a:off x="4918941" y="3839946"/>
            <a:ext cx="2354118" cy="2865883"/>
          </a:xfrm>
          <a:prstGeom prst="rect">
            <a:avLst/>
          </a:prstGeom>
        </p:spPr>
      </p:pic>
    </p:spTree>
    <p:extLst>
      <p:ext uri="{BB962C8B-B14F-4D97-AF65-F5344CB8AC3E}">
        <p14:creationId xmlns:p14="http://schemas.microsoft.com/office/powerpoint/2010/main" val="3965742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and finally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33542" y="1486894"/>
            <a:ext cx="6724916" cy="4591453"/>
          </a:xfrm>
          <a:prstGeom prst="rect">
            <a:avLst/>
          </a:prstGeom>
        </p:spPr>
      </p:pic>
    </p:spTree>
    <p:extLst>
      <p:ext uri="{BB962C8B-B14F-4D97-AF65-F5344CB8AC3E}">
        <p14:creationId xmlns:p14="http://schemas.microsoft.com/office/powerpoint/2010/main" val="433457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103" y="1001229"/>
            <a:ext cx="10515600" cy="1325563"/>
          </a:xfrm>
        </p:spPr>
        <p:txBody>
          <a:bodyPr>
            <a:normAutofit/>
          </a:bodyPr>
          <a:lstStyle/>
          <a:p>
            <a:pPr algn="ctr"/>
            <a:r>
              <a:rPr lang="en-US" sz="6000" dirty="0" smtClean="0"/>
              <a:t>Linux Exploits &amp; Shellcode</a:t>
            </a:r>
            <a:endParaRPr lang="en-US" sz="6000" dirty="0"/>
          </a:p>
        </p:txBody>
      </p:sp>
      <p:pic>
        <p:nvPicPr>
          <p:cNvPr id="2050" name="Picture 2" descr="https://rlv.zcache.com/evil_penguin_cute_executioner_poster-r9720035de39f459a9297e1ca6d0d52e5_5wix_8byvr_3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5461" y="3173551"/>
            <a:ext cx="30861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rlv.zcache.es/linux_dentro_de_tux_el_logotipo_del_pinguino_de_postal-rc656e756e02e484484c0a2d915f8dd27_vgbaq_8byvr_3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810" y="3173551"/>
            <a:ext cx="3086100" cy="308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889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Holiday Hack Challenge 2015</a:t>
            </a:r>
            <a:endParaRPr lang="en-US" dirty="0"/>
          </a:p>
        </p:txBody>
      </p:sp>
      <p:sp>
        <p:nvSpPr>
          <p:cNvPr id="3" name="Content Placeholder 2"/>
          <p:cNvSpPr>
            <a:spLocks noGrp="1"/>
          </p:cNvSpPr>
          <p:nvPr>
            <p:ph idx="1"/>
          </p:nvPr>
        </p:nvSpPr>
        <p:spPr/>
        <p:txBody>
          <a:bodyPr/>
          <a:lstStyle/>
          <a:p>
            <a:pPr marL="0" indent="0">
              <a:buNone/>
            </a:pPr>
            <a:r>
              <a:rPr lang="en-US" dirty="0"/>
              <a:t>https://www.holidayhackchallenge.com/2015</a:t>
            </a:r>
            <a:r>
              <a:rPr lang="en-US" dirty="0" smtClean="0"/>
              <a:t>/</a:t>
            </a:r>
          </a:p>
          <a:p>
            <a:pPr marL="0" indent="0">
              <a:buNone/>
            </a:pPr>
            <a:endParaRPr lang="en-US" dirty="0"/>
          </a:p>
          <a:p>
            <a:pPr marL="0" indent="0">
              <a:buNone/>
            </a:pPr>
            <a:r>
              <a:rPr lang="en-US" dirty="0" smtClean="0"/>
              <a:t>SG-5 flag required creating a remote code execution exploit against a Linux server bypassing two exploit mitigations (ASLR and an unusual stack canary)</a:t>
            </a:r>
            <a:endParaRPr lang="en-US" dirty="0"/>
          </a:p>
        </p:txBody>
      </p:sp>
      <p:pic>
        <p:nvPicPr>
          <p:cNvPr id="4" name="Picture 3"/>
          <p:cNvPicPr>
            <a:picLocks noChangeAspect="1"/>
          </p:cNvPicPr>
          <p:nvPr/>
        </p:nvPicPr>
        <p:blipFill>
          <a:blip r:embed="rId2"/>
          <a:stretch>
            <a:fillRect/>
          </a:stretch>
        </p:blipFill>
        <p:spPr>
          <a:xfrm>
            <a:off x="642576" y="4147128"/>
            <a:ext cx="4089906" cy="2581130"/>
          </a:xfrm>
          <a:prstGeom prst="rect">
            <a:avLst/>
          </a:prstGeom>
        </p:spPr>
      </p:pic>
      <p:pic>
        <p:nvPicPr>
          <p:cNvPr id="5" name="Picture 4"/>
          <p:cNvPicPr>
            <a:picLocks noChangeAspect="1"/>
          </p:cNvPicPr>
          <p:nvPr/>
        </p:nvPicPr>
        <p:blipFill>
          <a:blip r:embed="rId3"/>
          <a:stretch>
            <a:fillRect/>
          </a:stretch>
        </p:blipFill>
        <p:spPr>
          <a:xfrm>
            <a:off x="5015274" y="3774209"/>
            <a:ext cx="6534150" cy="2819400"/>
          </a:xfrm>
          <a:prstGeom prst="rect">
            <a:avLst/>
          </a:prstGeom>
        </p:spPr>
      </p:pic>
    </p:spTree>
    <p:extLst>
      <p:ext uri="{BB962C8B-B14F-4D97-AF65-F5344CB8AC3E}">
        <p14:creationId xmlns:p14="http://schemas.microsoft.com/office/powerpoint/2010/main" val="1786147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SGNET: Reversing the Shellcode</a:t>
            </a:r>
            <a:endParaRPr lang="en-US" dirty="0"/>
          </a:p>
        </p:txBody>
      </p:sp>
      <p:sp>
        <p:nvSpPr>
          <p:cNvPr id="3" name="Content Placeholder 2"/>
          <p:cNvSpPr>
            <a:spLocks noGrp="1"/>
          </p:cNvSpPr>
          <p:nvPr>
            <p:ph idx="1"/>
          </p:nvPr>
        </p:nvSpPr>
        <p:spPr/>
        <p:txBody>
          <a:bodyPr/>
          <a:lstStyle/>
          <a:p>
            <a:r>
              <a:rPr lang="en-US" dirty="0" smtClean="0"/>
              <a:t>Start with the easiest form: shellcode divisible from the buffer overflow. Our Python exploit code </a:t>
            </a:r>
            <a:endParaRPr lang="en-US" dirty="0"/>
          </a:p>
        </p:txBody>
      </p:sp>
      <p:pic>
        <p:nvPicPr>
          <p:cNvPr id="4" name="Picture 3"/>
          <p:cNvPicPr>
            <a:picLocks noChangeAspect="1"/>
          </p:cNvPicPr>
          <p:nvPr/>
        </p:nvPicPr>
        <p:blipFill>
          <a:blip r:embed="rId3"/>
          <a:stretch>
            <a:fillRect/>
          </a:stretch>
        </p:blipFill>
        <p:spPr>
          <a:xfrm>
            <a:off x="2649921" y="2675704"/>
            <a:ext cx="7239000" cy="4029075"/>
          </a:xfrm>
          <a:prstGeom prst="rect">
            <a:avLst/>
          </a:prstGeom>
        </p:spPr>
      </p:pic>
    </p:spTree>
    <p:extLst>
      <p:ext uri="{BB962C8B-B14F-4D97-AF65-F5344CB8AC3E}">
        <p14:creationId xmlns:p14="http://schemas.microsoft.com/office/powerpoint/2010/main" val="3040859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radare2 Direct Disassembly</a:t>
            </a:r>
            <a:endParaRPr lang="en-US" dirty="0"/>
          </a:p>
        </p:txBody>
      </p:sp>
      <p:sp>
        <p:nvSpPr>
          <p:cNvPr id="3" name="Content Placeholder 2"/>
          <p:cNvSpPr>
            <a:spLocks noGrp="1"/>
          </p:cNvSpPr>
          <p:nvPr>
            <p:ph idx="1"/>
          </p:nvPr>
        </p:nvSpPr>
        <p:spPr/>
        <p:txBody>
          <a:bodyPr/>
          <a:lstStyle/>
          <a:p>
            <a:r>
              <a:rPr lang="en-US" dirty="0" smtClean="0"/>
              <a:t>r2 can directly disassemble shellcode. Copy and paste the shellcode segment from the prior Python program and have Python ‘print’ the binary, redirecting the binary into a file</a:t>
            </a:r>
            <a:endParaRPr lang="en-US" dirty="0"/>
          </a:p>
        </p:txBody>
      </p:sp>
      <p:pic>
        <p:nvPicPr>
          <p:cNvPr id="4" name="Picture 3"/>
          <p:cNvPicPr>
            <a:picLocks noChangeAspect="1"/>
          </p:cNvPicPr>
          <p:nvPr/>
        </p:nvPicPr>
        <p:blipFill>
          <a:blip r:embed="rId2"/>
          <a:stretch>
            <a:fillRect/>
          </a:stretch>
        </p:blipFill>
        <p:spPr>
          <a:xfrm>
            <a:off x="182453" y="3220244"/>
            <a:ext cx="6305447" cy="1351756"/>
          </a:xfrm>
          <a:prstGeom prst="rect">
            <a:avLst/>
          </a:prstGeom>
        </p:spPr>
      </p:pic>
      <p:pic>
        <p:nvPicPr>
          <p:cNvPr id="5" name="Picture 4"/>
          <p:cNvPicPr>
            <a:picLocks noChangeAspect="1"/>
          </p:cNvPicPr>
          <p:nvPr/>
        </p:nvPicPr>
        <p:blipFill>
          <a:blip r:embed="rId3"/>
          <a:stretch>
            <a:fillRect/>
          </a:stretch>
        </p:blipFill>
        <p:spPr>
          <a:xfrm>
            <a:off x="7409793" y="2766848"/>
            <a:ext cx="3323075" cy="3813886"/>
          </a:xfrm>
          <a:prstGeom prst="rect">
            <a:avLst/>
          </a:prstGeom>
        </p:spPr>
      </p:pic>
      <p:pic>
        <p:nvPicPr>
          <p:cNvPr id="6" name="Picture 5"/>
          <p:cNvPicPr>
            <a:picLocks noChangeAspect="1"/>
          </p:cNvPicPr>
          <p:nvPr/>
        </p:nvPicPr>
        <p:blipFill>
          <a:blip r:embed="rId4"/>
          <a:stretch>
            <a:fillRect/>
          </a:stretch>
        </p:blipFill>
        <p:spPr>
          <a:xfrm>
            <a:off x="906250" y="4673791"/>
            <a:ext cx="5581650" cy="1790700"/>
          </a:xfrm>
          <a:prstGeom prst="rect">
            <a:avLst/>
          </a:prstGeom>
        </p:spPr>
      </p:pic>
    </p:spTree>
    <p:extLst>
      <p:ext uri="{BB962C8B-B14F-4D97-AF65-F5344CB8AC3E}">
        <p14:creationId xmlns:p14="http://schemas.microsoft.com/office/powerpoint/2010/main" val="3888598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ndisasm</a:t>
            </a:r>
            <a:r>
              <a:rPr lang="en-US" dirty="0" smtClean="0"/>
              <a:t> Direct Disassembly</a:t>
            </a:r>
            <a:endParaRPr lang="en-US" dirty="0"/>
          </a:p>
        </p:txBody>
      </p:sp>
      <p:sp>
        <p:nvSpPr>
          <p:cNvPr id="3" name="Content Placeholder 2"/>
          <p:cNvSpPr>
            <a:spLocks noGrp="1"/>
          </p:cNvSpPr>
          <p:nvPr>
            <p:ph idx="1"/>
          </p:nvPr>
        </p:nvSpPr>
        <p:spPr>
          <a:xfrm>
            <a:off x="838199" y="1825625"/>
            <a:ext cx="6255327" cy="4351338"/>
          </a:xfrm>
        </p:spPr>
        <p:txBody>
          <a:bodyPr/>
          <a:lstStyle/>
          <a:p>
            <a:r>
              <a:rPr lang="en-US" dirty="0" err="1" smtClean="0"/>
              <a:t>Netwide</a:t>
            </a:r>
            <a:r>
              <a:rPr lang="en-US" dirty="0" smtClean="0"/>
              <a:t> Disassembler, </a:t>
            </a:r>
            <a:r>
              <a:rPr lang="en-US" dirty="0" err="1" smtClean="0"/>
              <a:t>ndisasm</a:t>
            </a:r>
            <a:r>
              <a:rPr lang="en-US" dirty="0" smtClean="0"/>
              <a:t>, can also provide a direct disassembled dump of shellcode. Just with less features.</a:t>
            </a:r>
            <a:endParaRPr lang="en-US" dirty="0"/>
          </a:p>
        </p:txBody>
      </p:sp>
      <p:pic>
        <p:nvPicPr>
          <p:cNvPr id="4" name="Picture 3"/>
          <p:cNvPicPr>
            <a:picLocks noChangeAspect="1"/>
          </p:cNvPicPr>
          <p:nvPr/>
        </p:nvPicPr>
        <p:blipFill>
          <a:blip r:embed="rId2"/>
          <a:stretch>
            <a:fillRect/>
          </a:stretch>
        </p:blipFill>
        <p:spPr>
          <a:xfrm>
            <a:off x="7195127" y="214024"/>
            <a:ext cx="4772747" cy="6574980"/>
          </a:xfrm>
          <a:prstGeom prst="rect">
            <a:avLst/>
          </a:prstGeom>
        </p:spPr>
      </p:pic>
    </p:spTree>
    <p:extLst>
      <p:ext uri="{BB962C8B-B14F-4D97-AF65-F5344CB8AC3E}">
        <p14:creationId xmlns:p14="http://schemas.microsoft.com/office/powerpoint/2010/main" val="610894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r>
              <a:rPr lang="en-US" dirty="0" smtClean="0"/>
              <a:t>Kali 32-bit (virtual machine preferred)</a:t>
            </a:r>
          </a:p>
          <a:p>
            <a:r>
              <a:rPr lang="en-US" dirty="0" smtClean="0"/>
              <a:t>Windows XP/7/8/10 (virtual machine preferred)</a:t>
            </a:r>
          </a:p>
          <a:p>
            <a:endParaRPr lang="en-US" dirty="0"/>
          </a:p>
          <a:p>
            <a:pPr lvl="1"/>
            <a:r>
              <a:rPr lang="en-US" dirty="0" smtClean="0"/>
              <a:t>The Kali and Windows machines need to be able to talk to each other over a network interface (hopefully a virtual/local interface!)</a:t>
            </a:r>
            <a:endParaRPr lang="en-US" dirty="0"/>
          </a:p>
        </p:txBody>
      </p:sp>
    </p:spTree>
    <p:extLst>
      <p:ext uri="{BB962C8B-B14F-4D97-AF65-F5344CB8AC3E}">
        <p14:creationId xmlns:p14="http://schemas.microsoft.com/office/powerpoint/2010/main" val="22068813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78717" y="457199"/>
            <a:ext cx="4729655" cy="5632311"/>
          </a:xfrm>
          <a:prstGeom prst="rect">
            <a:avLst/>
          </a:prstGeom>
          <a:noFill/>
        </p:spPr>
        <p:txBody>
          <a:bodyPr wrap="square" rtlCol="0">
            <a:spAutoFit/>
          </a:bodyPr>
          <a:lstStyle/>
          <a:p>
            <a:r>
              <a:rPr lang="en-US" sz="3600" dirty="0" smtClean="0"/>
              <a:t>Zero in on “</a:t>
            </a:r>
            <a:r>
              <a:rPr lang="en-US" sz="3600" dirty="0" err="1" smtClean="0"/>
              <a:t>int</a:t>
            </a:r>
            <a:r>
              <a:rPr lang="en-US" sz="3600" dirty="0" smtClean="0"/>
              <a:t> 0x80’ </a:t>
            </a:r>
            <a:r>
              <a:rPr lang="en-US" sz="3600" dirty="0" err="1" smtClean="0"/>
              <a:t>syscall</a:t>
            </a:r>
            <a:r>
              <a:rPr lang="en-US" sz="3600" dirty="0" smtClean="0"/>
              <a:t> instructions and the numeric values ‘</a:t>
            </a:r>
            <a:r>
              <a:rPr lang="en-US" sz="3600" dirty="0" err="1" smtClean="0"/>
              <a:t>push’ed</a:t>
            </a:r>
            <a:r>
              <a:rPr lang="en-US" sz="3600" dirty="0" smtClean="0"/>
              <a:t> immediately prior to them:</a:t>
            </a:r>
          </a:p>
          <a:p>
            <a:endParaRPr lang="en-US" sz="3600" dirty="0"/>
          </a:p>
          <a:p>
            <a:r>
              <a:rPr lang="en-US" sz="3600" dirty="0" smtClean="0"/>
              <a:t>	102</a:t>
            </a:r>
          </a:p>
          <a:p>
            <a:r>
              <a:rPr lang="en-US" sz="3600" dirty="0"/>
              <a:t>	</a:t>
            </a:r>
            <a:r>
              <a:rPr lang="en-US" sz="3600" dirty="0" smtClean="0"/>
              <a:t>63</a:t>
            </a:r>
          </a:p>
          <a:p>
            <a:r>
              <a:rPr lang="en-US" sz="3600" dirty="0"/>
              <a:t>	</a:t>
            </a:r>
            <a:r>
              <a:rPr lang="en-US" sz="3600" dirty="0" smtClean="0"/>
              <a:t>102</a:t>
            </a:r>
          </a:p>
          <a:p>
            <a:r>
              <a:rPr lang="en-US" sz="3600" dirty="0"/>
              <a:t>	</a:t>
            </a:r>
            <a:r>
              <a:rPr lang="en-US" sz="3600" dirty="0" smtClean="0"/>
              <a:t>11</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7" y="1516"/>
            <a:ext cx="6372225" cy="6543675"/>
          </a:xfrm>
          <a:prstGeom prst="rect">
            <a:avLst/>
          </a:prstGeom>
        </p:spPr>
      </p:pic>
    </p:spTree>
    <p:extLst>
      <p:ext uri="{BB962C8B-B14F-4D97-AF65-F5344CB8AC3E}">
        <p14:creationId xmlns:p14="http://schemas.microsoft.com/office/powerpoint/2010/main" val="128574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int80 / </a:t>
            </a:r>
            <a:r>
              <a:rPr lang="en-US" dirty="0" err="1" smtClean="0"/>
              <a:t>syscalls</a:t>
            </a:r>
            <a:r>
              <a:rPr lang="en-US" dirty="0" smtClean="0"/>
              <a:t>?</a:t>
            </a:r>
            <a:endParaRPr lang="en-US" dirty="0"/>
          </a:p>
        </p:txBody>
      </p:sp>
      <p:sp>
        <p:nvSpPr>
          <p:cNvPr id="3" name="Content Placeholder 2"/>
          <p:cNvSpPr>
            <a:spLocks noGrp="1"/>
          </p:cNvSpPr>
          <p:nvPr>
            <p:ph idx="1"/>
          </p:nvPr>
        </p:nvSpPr>
        <p:spPr/>
        <p:txBody>
          <a:bodyPr/>
          <a:lstStyle/>
          <a:p>
            <a:r>
              <a:rPr lang="en-US" dirty="0" smtClean="0"/>
              <a:t>An operating system request made by an interrupt (int80) by an active process for a service to be performed by the kernel</a:t>
            </a:r>
          </a:p>
          <a:p>
            <a:pPr lvl="1"/>
            <a:r>
              <a:rPr lang="en-US" dirty="0" smtClean="0">
                <a:hlinkClick r:id="rId2"/>
              </a:rPr>
              <a:t>http</a:t>
            </a:r>
            <a:r>
              <a:rPr lang="en-US" dirty="0">
                <a:hlinkClick r:id="rId2"/>
              </a:rPr>
              <a:t>://syscalls.kernelgrok.com</a:t>
            </a:r>
            <a:r>
              <a:rPr lang="en-US" dirty="0" smtClean="0">
                <a:hlinkClick r:id="rId2"/>
              </a:rPr>
              <a:t>/</a:t>
            </a:r>
            <a:endParaRPr lang="en-US" dirty="0" smtClean="0"/>
          </a:p>
          <a:p>
            <a:pPr lvl="1"/>
            <a:endParaRPr lang="en-US" dirty="0"/>
          </a:p>
          <a:p>
            <a:pPr marL="457200" lvl="1" indent="0">
              <a:buNone/>
            </a:pPr>
            <a:r>
              <a:rPr lang="en-US" dirty="0" smtClean="0">
                <a:latin typeface="Courier New" panose="02070309020205020404" pitchFamily="49" charset="0"/>
                <a:cs typeface="Courier New" panose="02070309020205020404" pitchFamily="49" charset="0"/>
              </a:rPr>
              <a:t>102 = </a:t>
            </a:r>
            <a:r>
              <a:rPr lang="en-US" dirty="0" err="1" smtClean="0">
                <a:latin typeface="Courier New" panose="02070309020205020404" pitchFamily="49" charset="0"/>
                <a:cs typeface="Courier New" panose="02070309020205020404" pitchFamily="49" charset="0"/>
              </a:rPr>
              <a:t>sys_socketcall</a:t>
            </a:r>
            <a:r>
              <a:rPr lang="en-US" dirty="0" smtClean="0">
                <a:latin typeface="Courier New" panose="02070309020205020404" pitchFamily="49" charset="0"/>
                <a:cs typeface="Courier New" panose="02070309020205020404" pitchFamily="49" charset="0"/>
              </a:rPr>
              <a:t> (bind to socket)</a:t>
            </a:r>
          </a:p>
          <a:p>
            <a:pPr marL="457200" lvl="1" indent="0">
              <a:buNone/>
            </a:pPr>
            <a:r>
              <a:rPr lang="en-US" dirty="0" smtClean="0">
                <a:latin typeface="Courier New" panose="02070309020205020404" pitchFamily="49" charset="0"/>
                <a:cs typeface="Courier New" panose="02070309020205020404" pitchFamily="49" charset="0"/>
              </a:rPr>
              <a:t> 63 = sys_dup2       (duplicate socket stream for  							I/O redirection)</a:t>
            </a:r>
          </a:p>
          <a:p>
            <a:pPr marL="457200" lvl="1" indent="0">
              <a:buNone/>
            </a:pPr>
            <a:r>
              <a:rPr lang="en-US" dirty="0" smtClean="0">
                <a:latin typeface="Courier New" panose="02070309020205020404" pitchFamily="49" charset="0"/>
                <a:cs typeface="Courier New" panose="02070309020205020404" pitchFamily="49" charset="0"/>
              </a:rPr>
              <a:t>102 = </a:t>
            </a:r>
            <a:r>
              <a:rPr lang="en-US" dirty="0" err="1" smtClean="0">
                <a:latin typeface="Courier New" panose="02070309020205020404" pitchFamily="49" charset="0"/>
                <a:cs typeface="Courier New" panose="02070309020205020404" pitchFamily="49" charset="0"/>
              </a:rPr>
              <a:t>sys_socketcall</a:t>
            </a:r>
            <a:r>
              <a:rPr lang="en-US" dirty="0" smtClean="0">
                <a:latin typeface="Courier New" panose="02070309020205020404" pitchFamily="49" charset="0"/>
                <a:cs typeface="Courier New" panose="02070309020205020404" pitchFamily="49" charset="0"/>
              </a:rPr>
              <a:t> (socket call with IP &amp; port #)</a:t>
            </a:r>
          </a:p>
          <a:p>
            <a:pPr marL="457200" lvl="1" indent="0">
              <a:buNone/>
            </a:pPr>
            <a:r>
              <a:rPr lang="en-US" dirty="0" smtClean="0">
                <a:latin typeface="Courier New" panose="02070309020205020404" pitchFamily="49" charset="0"/>
                <a:cs typeface="Courier New" panose="02070309020205020404" pitchFamily="49" charset="0"/>
              </a:rPr>
              <a:t> 11 = </a:t>
            </a:r>
            <a:r>
              <a:rPr lang="en-US" dirty="0" err="1" smtClean="0">
                <a:latin typeface="Courier New" panose="02070309020205020404" pitchFamily="49" charset="0"/>
                <a:cs typeface="Courier New" panose="02070309020205020404" pitchFamily="49" charset="0"/>
              </a:rPr>
              <a:t>sys_execve</a:t>
            </a:r>
            <a:r>
              <a:rPr lang="en-US" dirty="0" smtClean="0">
                <a:latin typeface="Courier New" panose="02070309020205020404" pitchFamily="49" charset="0"/>
                <a:cs typeface="Courier New" panose="02070309020205020404" pitchFamily="49" charset="0"/>
              </a:rPr>
              <a:t>     (execute a program: /bin/</a:t>
            </a:r>
            <a:r>
              <a:rPr lang="en-US" dirty="0" err="1" smtClean="0">
                <a:latin typeface="Courier New" panose="02070309020205020404" pitchFamily="49" charset="0"/>
                <a:cs typeface="Courier New" panose="02070309020205020404" pitchFamily="49" charset="0"/>
              </a:rPr>
              <a:t>sh</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920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Could you modify this shellcode in hex?</a:t>
            </a:r>
            <a:endParaRPr lang="en-US" dirty="0"/>
          </a:p>
        </p:txBody>
      </p:sp>
      <p:sp>
        <p:nvSpPr>
          <p:cNvPr id="3" name="Content Placeholder 2"/>
          <p:cNvSpPr>
            <a:spLocks noGrp="1"/>
          </p:cNvSpPr>
          <p:nvPr>
            <p:ph idx="1"/>
          </p:nvPr>
        </p:nvSpPr>
        <p:spPr/>
        <p:txBody>
          <a:bodyPr/>
          <a:lstStyle/>
          <a:p>
            <a:r>
              <a:rPr lang="en-US" dirty="0" smtClean="0"/>
              <a:t>Reverse shell IP address?</a:t>
            </a:r>
          </a:p>
          <a:p>
            <a:r>
              <a:rPr lang="en-US" dirty="0" smtClean="0"/>
              <a:t>Port number it calls back to?</a:t>
            </a:r>
          </a:p>
          <a:p>
            <a:r>
              <a:rPr lang="en-US" dirty="0" smtClean="0"/>
              <a:t>The O/S command it executes?</a:t>
            </a:r>
          </a:p>
          <a:p>
            <a:r>
              <a:rPr lang="en-US" dirty="0" smtClean="0"/>
              <a:t>The </a:t>
            </a:r>
            <a:r>
              <a:rPr lang="en-US" dirty="0" err="1" smtClean="0"/>
              <a:t>syscall</a:t>
            </a:r>
            <a:r>
              <a:rPr lang="en-US" dirty="0" smtClean="0"/>
              <a:t> reference? (this one gets tricky to change up on the fly)</a:t>
            </a:r>
          </a:p>
          <a:p>
            <a:endParaRPr lang="en-US" dirty="0"/>
          </a:p>
        </p:txBody>
      </p:sp>
    </p:spTree>
    <p:extLst>
      <p:ext uri="{BB962C8B-B14F-4D97-AF65-F5344CB8AC3E}">
        <p14:creationId xmlns:p14="http://schemas.microsoft.com/office/powerpoint/2010/main" val="1943259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our IP address and port?</a:t>
            </a:r>
            <a:endParaRPr lang="en-US" dirty="0"/>
          </a:p>
        </p:txBody>
      </p:sp>
      <p:pic>
        <p:nvPicPr>
          <p:cNvPr id="5" name="Picture 4"/>
          <p:cNvPicPr>
            <a:picLocks noChangeAspect="1"/>
          </p:cNvPicPr>
          <p:nvPr/>
        </p:nvPicPr>
        <p:blipFill>
          <a:blip r:embed="rId2"/>
          <a:stretch>
            <a:fillRect/>
          </a:stretch>
        </p:blipFill>
        <p:spPr>
          <a:xfrm>
            <a:off x="969819" y="1439735"/>
            <a:ext cx="9458036" cy="5245851"/>
          </a:xfrm>
          <a:prstGeom prst="rect">
            <a:avLst/>
          </a:prstGeom>
        </p:spPr>
      </p:pic>
    </p:spTree>
    <p:extLst>
      <p:ext uri="{BB962C8B-B14F-4D97-AF65-F5344CB8AC3E}">
        <p14:creationId xmlns:p14="http://schemas.microsoft.com/office/powerpoint/2010/main" val="7934888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is our O/S command being called?</a:t>
            </a:r>
            <a:endParaRPr lang="en-US" dirty="0"/>
          </a:p>
        </p:txBody>
      </p:sp>
      <p:pic>
        <p:nvPicPr>
          <p:cNvPr id="4" name="Picture 3"/>
          <p:cNvPicPr>
            <a:picLocks noChangeAspect="1"/>
          </p:cNvPicPr>
          <p:nvPr/>
        </p:nvPicPr>
        <p:blipFill>
          <a:blip r:embed="rId2"/>
          <a:stretch>
            <a:fillRect/>
          </a:stretch>
        </p:blipFill>
        <p:spPr>
          <a:xfrm>
            <a:off x="1206643" y="1690688"/>
            <a:ext cx="8370627" cy="3130694"/>
          </a:xfrm>
          <a:prstGeom prst="rect">
            <a:avLst/>
          </a:prstGeom>
        </p:spPr>
      </p:pic>
      <p:sp>
        <p:nvSpPr>
          <p:cNvPr id="5" name="TextBox 4"/>
          <p:cNvSpPr txBox="1"/>
          <p:nvPr/>
        </p:nvSpPr>
        <p:spPr>
          <a:xfrm>
            <a:off x="443345" y="5200073"/>
            <a:ext cx="4871847" cy="646331"/>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0x68732f2f = 2f </a:t>
            </a:r>
            <a:r>
              <a:rPr lang="en-US" dirty="0" err="1" smtClean="0">
                <a:latin typeface="Courier New" panose="02070309020205020404" pitchFamily="49" charset="0"/>
                <a:cs typeface="Courier New" panose="02070309020205020404" pitchFamily="49" charset="0"/>
              </a:rPr>
              <a:t>2f</a:t>
            </a:r>
            <a:r>
              <a:rPr lang="en-US" dirty="0" smtClean="0">
                <a:latin typeface="Courier New" panose="02070309020205020404" pitchFamily="49" charset="0"/>
                <a:cs typeface="Courier New" panose="02070309020205020404" pitchFamily="49" charset="0"/>
              </a:rPr>
              <a:t> 73 68 = / / s h</a:t>
            </a:r>
          </a:p>
          <a:p>
            <a:r>
              <a:rPr lang="en-US" dirty="0" smtClean="0">
                <a:latin typeface="Courier New" panose="02070309020205020404" pitchFamily="49" charset="0"/>
                <a:cs typeface="Courier New" panose="02070309020205020404" pitchFamily="49" charset="0"/>
              </a:rPr>
              <a:t>0x6e69622f = 2f 62 69 6e = / b </a:t>
            </a:r>
            <a:r>
              <a:rPr lang="en-US" dirty="0" err="1" smtClean="0">
                <a:latin typeface="Courier New" panose="02070309020205020404" pitchFamily="49" charset="0"/>
                <a:cs typeface="Courier New" panose="02070309020205020404" pitchFamily="49" charset="0"/>
              </a:rPr>
              <a:t>i</a:t>
            </a:r>
            <a:r>
              <a:rPr lang="en-US" dirty="0" smtClean="0">
                <a:latin typeface="Courier New" panose="02070309020205020404" pitchFamily="49" charset="0"/>
                <a:cs typeface="Courier New" panose="02070309020205020404" pitchFamily="49" charset="0"/>
              </a:rPr>
              <a:t> n</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75652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vs Windows Shellcode</a:t>
            </a:r>
            <a:endParaRPr lang="en-US" dirty="0"/>
          </a:p>
        </p:txBody>
      </p:sp>
      <p:sp>
        <p:nvSpPr>
          <p:cNvPr id="3" name="Content Placeholder 2"/>
          <p:cNvSpPr>
            <a:spLocks noGrp="1"/>
          </p:cNvSpPr>
          <p:nvPr>
            <p:ph idx="1"/>
          </p:nvPr>
        </p:nvSpPr>
        <p:spPr/>
        <p:txBody>
          <a:bodyPr/>
          <a:lstStyle/>
          <a:p>
            <a:r>
              <a:rPr lang="en-US" dirty="0" smtClean="0"/>
              <a:t>No surprise that the O/S’s functioning underneath the hood differs:</a:t>
            </a:r>
          </a:p>
          <a:p>
            <a:pPr lvl="1"/>
            <a:r>
              <a:rPr lang="en-US" dirty="0" smtClean="0"/>
              <a:t>Linux has system calls. Push values onto a stack, </a:t>
            </a:r>
            <a:r>
              <a:rPr lang="en-US" dirty="0" err="1" smtClean="0"/>
              <a:t>syscall</a:t>
            </a:r>
            <a:r>
              <a:rPr lang="en-US" dirty="0" smtClean="0"/>
              <a:t>(), done.</a:t>
            </a:r>
          </a:p>
          <a:p>
            <a:pPr lvl="1"/>
            <a:r>
              <a:rPr lang="en-US" dirty="0" smtClean="0"/>
              <a:t>Windows has pointers to addresses of system library functions. Addresses that change and you have to go hunting for them. Fun?</a:t>
            </a:r>
            <a:endParaRPr lang="en-US" dirty="0"/>
          </a:p>
          <a:p>
            <a:r>
              <a:rPr lang="en-US" dirty="0" smtClean="0"/>
              <a:t>Windows shellcode is typically larger and harder to do than a Linux equivalent. Guidance from ‘The </a:t>
            </a:r>
            <a:r>
              <a:rPr lang="en-US" dirty="0" err="1" smtClean="0"/>
              <a:t>Shellcoder’s</a:t>
            </a:r>
            <a:r>
              <a:rPr lang="en-US" dirty="0" smtClean="0"/>
              <a:t> Handbook’:</a:t>
            </a:r>
          </a:p>
        </p:txBody>
      </p:sp>
      <p:pic>
        <p:nvPicPr>
          <p:cNvPr id="4" name="Picture 3"/>
          <p:cNvPicPr>
            <a:picLocks noChangeAspect="1"/>
          </p:cNvPicPr>
          <p:nvPr/>
        </p:nvPicPr>
        <p:blipFill>
          <a:blip r:embed="rId2"/>
          <a:stretch>
            <a:fillRect/>
          </a:stretch>
        </p:blipFill>
        <p:spPr>
          <a:xfrm>
            <a:off x="4089400" y="4367213"/>
            <a:ext cx="7172325" cy="638175"/>
          </a:xfrm>
          <a:prstGeom prst="rect">
            <a:avLst/>
          </a:prstGeom>
        </p:spPr>
      </p:pic>
      <p:pic>
        <p:nvPicPr>
          <p:cNvPr id="5" name="Picture 4"/>
          <p:cNvPicPr>
            <a:picLocks noChangeAspect="1"/>
          </p:cNvPicPr>
          <p:nvPr/>
        </p:nvPicPr>
        <p:blipFill>
          <a:blip r:embed="rId3"/>
          <a:stretch>
            <a:fillRect/>
          </a:stretch>
        </p:blipFill>
        <p:spPr>
          <a:xfrm>
            <a:off x="4879975" y="5194300"/>
            <a:ext cx="6381750" cy="1171575"/>
          </a:xfrm>
          <a:prstGeom prst="rect">
            <a:avLst/>
          </a:prstGeom>
        </p:spPr>
      </p:pic>
      <p:sp>
        <p:nvSpPr>
          <p:cNvPr id="6" name="AutoShape 2" descr="The Shellcoder's Handbook: Discovering and Exploiting Security Holes, Second Edition"/>
          <p:cNvSpPr>
            <a:spLocks noChangeAspect="1" noChangeArrowheads="1"/>
          </p:cNvSpPr>
          <p:nvPr/>
        </p:nvSpPr>
        <p:spPr bwMode="auto">
          <a:xfrm>
            <a:off x="155575" y="-144463"/>
            <a:ext cx="2592090" cy="25920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2438400" y="4686300"/>
            <a:ext cx="1400175" cy="1743075"/>
          </a:xfrm>
          <a:prstGeom prst="rect">
            <a:avLst/>
          </a:prstGeom>
        </p:spPr>
      </p:pic>
    </p:spTree>
    <p:extLst>
      <p:ext uri="{BB962C8B-B14F-4D97-AF65-F5344CB8AC3E}">
        <p14:creationId xmlns:p14="http://schemas.microsoft.com/office/powerpoint/2010/main" val="305192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Shellcoding</a:t>
            </a:r>
            <a:r>
              <a:rPr lang="en-US" dirty="0" smtClean="0"/>
              <a:t> to Windows</a:t>
            </a:r>
            <a:endParaRPr lang="en-US" dirty="0"/>
          </a:p>
        </p:txBody>
      </p:sp>
      <p:sp>
        <p:nvSpPr>
          <p:cNvPr id="3" name="Content Placeholder 2"/>
          <p:cNvSpPr>
            <a:spLocks noGrp="1"/>
          </p:cNvSpPr>
          <p:nvPr>
            <p:ph idx="1"/>
          </p:nvPr>
        </p:nvSpPr>
        <p:spPr>
          <a:xfrm>
            <a:off x="838200" y="1825625"/>
            <a:ext cx="6214607" cy="4351338"/>
          </a:xfrm>
        </p:spPr>
        <p:txBody>
          <a:bodyPr>
            <a:normAutofit fontScale="92500"/>
          </a:bodyPr>
          <a:lstStyle/>
          <a:p>
            <a:r>
              <a:rPr lang="en-US" dirty="0" smtClean="0"/>
              <a:t>Send a DLL over to the exploited process and link it (DLL injection)</a:t>
            </a:r>
          </a:p>
          <a:p>
            <a:r>
              <a:rPr lang="en-US" dirty="0" smtClean="0"/>
              <a:t>Dynamic </a:t>
            </a:r>
            <a:r>
              <a:rPr lang="en-US" dirty="0" err="1" smtClean="0"/>
              <a:t>shellcoding</a:t>
            </a:r>
            <a:r>
              <a:rPr lang="en-US" dirty="0" smtClean="0"/>
              <a:t>: seeks to overcome the addressing challenge by dynamically locating the desired function addresses and use those addresses in the main shellcode for </a:t>
            </a:r>
            <a:r>
              <a:rPr lang="en-US" dirty="0" smtClean="0"/>
              <a:t>execution</a:t>
            </a:r>
          </a:p>
          <a:p>
            <a:r>
              <a:rPr lang="en-US" dirty="0" smtClean="0"/>
              <a:t>Many of the </a:t>
            </a:r>
            <a:r>
              <a:rPr lang="en-US" dirty="0" err="1" smtClean="0"/>
              <a:t>Metasploit</a:t>
            </a:r>
            <a:r>
              <a:rPr lang="en-US" dirty="0" smtClean="0"/>
              <a:t> Windows payloads are staged. A simple ‘reverse shell’ is not quite so simple under Windows.</a:t>
            </a: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7136050" y="1825625"/>
            <a:ext cx="4601773" cy="3991845"/>
          </a:xfrm>
          <a:prstGeom prst="rect">
            <a:avLst/>
          </a:prstGeom>
        </p:spPr>
      </p:pic>
    </p:spTree>
    <p:extLst>
      <p:ext uri="{BB962C8B-B14F-4D97-AF65-F5344CB8AC3E}">
        <p14:creationId xmlns:p14="http://schemas.microsoft.com/office/powerpoint/2010/main" val="3005167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can I find shellcode?</a:t>
            </a:r>
            <a:endParaRPr lang="en-US" dirty="0"/>
          </a:p>
        </p:txBody>
      </p:sp>
      <p:sp>
        <p:nvSpPr>
          <p:cNvPr id="3" name="Content Placeholder 2"/>
          <p:cNvSpPr>
            <a:spLocks noGrp="1"/>
          </p:cNvSpPr>
          <p:nvPr>
            <p:ph idx="1"/>
          </p:nvPr>
        </p:nvSpPr>
        <p:spPr/>
        <p:txBody>
          <a:bodyPr/>
          <a:lstStyle/>
          <a:p>
            <a:r>
              <a:rPr lang="en-US" dirty="0" smtClean="0"/>
              <a:t>Generally reliable:</a:t>
            </a:r>
          </a:p>
          <a:p>
            <a:pPr lvl="1"/>
            <a:r>
              <a:rPr lang="en-US" dirty="0" smtClean="0"/>
              <a:t>exploit-db.com</a:t>
            </a:r>
          </a:p>
          <a:p>
            <a:pPr lvl="1"/>
            <a:r>
              <a:rPr lang="en-US" dirty="0" smtClean="0"/>
              <a:t>shell-storm.org/shellcode/</a:t>
            </a:r>
          </a:p>
          <a:p>
            <a:r>
              <a:rPr lang="en-US" dirty="0" smtClean="0"/>
              <a:t>Feeling </a:t>
            </a:r>
            <a:r>
              <a:rPr lang="en-US" dirty="0"/>
              <a:t>lucky? … if you enjoy reverse engineering to verify:</a:t>
            </a:r>
            <a:endParaRPr lang="en-US" dirty="0" smtClean="0"/>
          </a:p>
          <a:p>
            <a:pPr lvl="1"/>
            <a:r>
              <a:rPr lang="en-US" dirty="0" smtClean="0"/>
              <a:t>Rumors </a:t>
            </a:r>
            <a:r>
              <a:rPr lang="en-US" dirty="0"/>
              <a:t>of a new 0-day (</a:t>
            </a:r>
            <a:r>
              <a:rPr lang="en-US" dirty="0" err="1"/>
              <a:t>ShadowBrokers</a:t>
            </a:r>
            <a:r>
              <a:rPr lang="en-US" dirty="0"/>
              <a:t>) and code is </a:t>
            </a:r>
            <a:r>
              <a:rPr lang="en-US" dirty="0" smtClean="0"/>
              <a:t>posted</a:t>
            </a:r>
          </a:p>
          <a:p>
            <a:pPr lvl="1"/>
            <a:r>
              <a:rPr lang="en-US" dirty="0" smtClean="0"/>
              <a:t>Web </a:t>
            </a:r>
            <a:r>
              <a:rPr lang="en-US" dirty="0" smtClean="0"/>
              <a:t>forums</a:t>
            </a:r>
            <a:endParaRPr lang="en-US" dirty="0" smtClean="0"/>
          </a:p>
          <a:p>
            <a:r>
              <a:rPr lang="en-US" dirty="0" smtClean="0"/>
              <a:t>Best place to start:</a:t>
            </a:r>
          </a:p>
          <a:p>
            <a:pPr lvl="1"/>
            <a:r>
              <a:rPr lang="en-US" dirty="0" err="1" smtClean="0"/>
              <a:t>Metasploit</a:t>
            </a:r>
            <a:endParaRPr lang="en-US" dirty="0"/>
          </a:p>
          <a:p>
            <a:endParaRPr lang="en-US" dirty="0"/>
          </a:p>
        </p:txBody>
      </p:sp>
    </p:spTree>
    <p:extLst>
      <p:ext uri="{BB962C8B-B14F-4D97-AF65-F5344CB8AC3E}">
        <p14:creationId xmlns:p14="http://schemas.microsoft.com/office/powerpoint/2010/main" val="1928490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msfvenom</a:t>
            </a:r>
            <a:r>
              <a:rPr lang="en-US" dirty="0" smtClean="0"/>
              <a:t>: Your Shellcode Best Friend</a:t>
            </a:r>
            <a:endParaRPr lang="en-US" dirty="0"/>
          </a:p>
        </p:txBody>
      </p:sp>
      <p:sp>
        <p:nvSpPr>
          <p:cNvPr id="3" name="Content Placeholder 2"/>
          <p:cNvSpPr>
            <a:spLocks noGrp="1"/>
          </p:cNvSpPr>
          <p:nvPr>
            <p:ph idx="1"/>
          </p:nvPr>
        </p:nvSpPr>
        <p:spPr/>
        <p:txBody>
          <a:bodyPr/>
          <a:lstStyle/>
          <a:p>
            <a:r>
              <a:rPr lang="en-US" dirty="0" err="1" smtClean="0"/>
              <a:t>Metasploit’s</a:t>
            </a:r>
            <a:r>
              <a:rPr lang="en-US" dirty="0" smtClean="0"/>
              <a:t> standalone payload generator; all those payloads you recall from using </a:t>
            </a:r>
            <a:r>
              <a:rPr lang="en-US" dirty="0" err="1" smtClean="0"/>
              <a:t>Metasploit’s</a:t>
            </a:r>
            <a:r>
              <a:rPr lang="en-US" dirty="0" smtClean="0"/>
              <a:t> </a:t>
            </a:r>
            <a:r>
              <a:rPr lang="en-US" dirty="0" err="1" smtClean="0"/>
              <a:t>msfconsole</a:t>
            </a:r>
            <a:r>
              <a:rPr lang="en-US" dirty="0" smtClean="0"/>
              <a:t> can be directly output in a wide variety of formats. We will stick with Python today.</a:t>
            </a:r>
          </a:p>
          <a:p>
            <a:endParaRPr lang="en-US" dirty="0"/>
          </a:p>
          <a:p>
            <a:r>
              <a:rPr lang="en-US" dirty="0" smtClean="0"/>
              <a:t>To output a Linux x86 reverse shell and we want to check the options available:</a:t>
            </a:r>
          </a:p>
        </p:txBody>
      </p:sp>
      <p:pic>
        <p:nvPicPr>
          <p:cNvPr id="5" name="Picture 4"/>
          <p:cNvPicPr>
            <a:picLocks noChangeAspect="1"/>
          </p:cNvPicPr>
          <p:nvPr/>
        </p:nvPicPr>
        <p:blipFill>
          <a:blip r:embed="rId3"/>
          <a:stretch>
            <a:fillRect/>
          </a:stretch>
        </p:blipFill>
        <p:spPr>
          <a:xfrm>
            <a:off x="320401" y="4641959"/>
            <a:ext cx="11472206" cy="412827"/>
          </a:xfrm>
          <a:prstGeom prst="rect">
            <a:avLst/>
          </a:prstGeom>
        </p:spPr>
      </p:pic>
    </p:spTree>
    <p:extLst>
      <p:ext uri="{BB962C8B-B14F-4D97-AF65-F5344CB8AC3E}">
        <p14:creationId xmlns:p14="http://schemas.microsoft.com/office/powerpoint/2010/main" val="1491702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msfvenon</a:t>
            </a:r>
            <a:r>
              <a:rPr lang="en-US" dirty="0" smtClean="0"/>
              <a:t>: Linux Reverse Shell</a:t>
            </a:r>
            <a:endParaRPr lang="en-US" dirty="0"/>
          </a:p>
        </p:txBody>
      </p:sp>
      <p:sp>
        <p:nvSpPr>
          <p:cNvPr id="3" name="Content Placeholder 2"/>
          <p:cNvSpPr>
            <a:spLocks noGrp="1"/>
          </p:cNvSpPr>
          <p:nvPr>
            <p:ph idx="1"/>
          </p:nvPr>
        </p:nvSpPr>
        <p:spPr/>
        <p:txBody>
          <a:bodyPr/>
          <a:lstStyle/>
          <a:p>
            <a:r>
              <a:rPr lang="en-US" dirty="0" smtClean="0"/>
              <a:t>Can </a:t>
            </a:r>
            <a:r>
              <a:rPr lang="en-US" dirty="0" smtClean="0"/>
              <a:t>you see </a:t>
            </a:r>
            <a:r>
              <a:rPr lang="en-US" dirty="0" smtClean="0"/>
              <a:t>our IP address and port number in this code which is ready to paste into a Python </a:t>
            </a:r>
            <a:r>
              <a:rPr lang="en-US" dirty="0" smtClean="0"/>
              <a:t>script?</a:t>
            </a:r>
            <a:endParaRPr lang="en-US" dirty="0"/>
          </a:p>
        </p:txBody>
      </p:sp>
      <p:pic>
        <p:nvPicPr>
          <p:cNvPr id="5" name="Picture 4"/>
          <p:cNvPicPr>
            <a:picLocks noChangeAspect="1"/>
          </p:cNvPicPr>
          <p:nvPr/>
        </p:nvPicPr>
        <p:blipFill>
          <a:blip r:embed="rId2"/>
          <a:stretch>
            <a:fillRect/>
          </a:stretch>
        </p:blipFill>
        <p:spPr>
          <a:xfrm>
            <a:off x="242310" y="3491346"/>
            <a:ext cx="11444765" cy="2620385"/>
          </a:xfrm>
          <a:prstGeom prst="rect">
            <a:avLst/>
          </a:prstGeom>
        </p:spPr>
      </p:pic>
    </p:spTree>
    <p:extLst>
      <p:ext uri="{BB962C8B-B14F-4D97-AF65-F5344CB8AC3E}">
        <p14:creationId xmlns:p14="http://schemas.microsoft.com/office/powerpoint/2010/main" val="339316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a:t>
            </a:r>
            <a:endParaRPr lang="en-US" dirty="0"/>
          </a:p>
        </p:txBody>
      </p:sp>
      <p:sp>
        <p:nvSpPr>
          <p:cNvPr id="3" name="Content Placeholder 2"/>
          <p:cNvSpPr>
            <a:spLocks noGrp="1"/>
          </p:cNvSpPr>
          <p:nvPr>
            <p:ph idx="1"/>
          </p:nvPr>
        </p:nvSpPr>
        <p:spPr/>
        <p:txBody>
          <a:bodyPr/>
          <a:lstStyle/>
          <a:p>
            <a:r>
              <a:rPr lang="en-US" dirty="0" smtClean="0"/>
              <a:t>Immunity Debugger (preferred) or </a:t>
            </a:r>
            <a:r>
              <a:rPr lang="en-US" dirty="0" err="1" smtClean="0"/>
              <a:t>OllyDbg</a:t>
            </a:r>
            <a:endParaRPr lang="en-US" dirty="0" smtClean="0"/>
          </a:p>
          <a:p>
            <a:r>
              <a:rPr lang="en-US" dirty="0" err="1" smtClean="0"/>
              <a:t>Vulnserver</a:t>
            </a:r>
            <a:endParaRPr lang="en-US" dirty="0" smtClean="0"/>
          </a:p>
          <a:p>
            <a:endParaRPr lang="en-US" dirty="0"/>
          </a:p>
          <a:p>
            <a:pPr lvl="1"/>
            <a:r>
              <a:rPr lang="en-US" dirty="0" smtClean="0"/>
              <a:t>Time and interest permitting some real-world vulnerable applications</a:t>
            </a:r>
            <a:endParaRPr lang="en-US" dirty="0"/>
          </a:p>
        </p:txBody>
      </p:sp>
    </p:spTree>
    <p:extLst>
      <p:ext uri="{BB962C8B-B14F-4D97-AF65-F5344CB8AC3E}">
        <p14:creationId xmlns:p14="http://schemas.microsoft.com/office/powerpoint/2010/main" val="13748767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51" y="32615"/>
            <a:ext cx="10515600" cy="1325563"/>
          </a:xfrm>
        </p:spPr>
        <p:txBody>
          <a:bodyPr/>
          <a:lstStyle/>
          <a:p>
            <a:r>
              <a:rPr lang="en-US" dirty="0" smtClean="0"/>
              <a:t>Slightly Different?</a:t>
            </a:r>
            <a:endParaRPr lang="en-US" dirty="0"/>
          </a:p>
        </p:txBody>
      </p:sp>
      <p:pic>
        <p:nvPicPr>
          <p:cNvPr id="4" name="Picture 3"/>
          <p:cNvPicPr>
            <a:picLocks noChangeAspect="1"/>
          </p:cNvPicPr>
          <p:nvPr/>
        </p:nvPicPr>
        <p:blipFill>
          <a:blip r:embed="rId3"/>
          <a:stretch>
            <a:fillRect/>
          </a:stretch>
        </p:blipFill>
        <p:spPr>
          <a:xfrm>
            <a:off x="5705344" y="1358178"/>
            <a:ext cx="5475707" cy="5276849"/>
          </a:xfrm>
          <a:prstGeom prst="rect">
            <a:avLst/>
          </a:prstGeom>
        </p:spPr>
      </p:pic>
      <p:pic>
        <p:nvPicPr>
          <p:cNvPr id="5" name="Picture 4"/>
          <p:cNvPicPr>
            <a:picLocks noChangeAspect="1"/>
          </p:cNvPicPr>
          <p:nvPr/>
        </p:nvPicPr>
        <p:blipFill>
          <a:blip r:embed="rId4"/>
          <a:stretch>
            <a:fillRect/>
          </a:stretch>
        </p:blipFill>
        <p:spPr>
          <a:xfrm>
            <a:off x="260847" y="1358178"/>
            <a:ext cx="4597480" cy="5276518"/>
          </a:xfrm>
          <a:prstGeom prst="rect">
            <a:avLst/>
          </a:prstGeom>
        </p:spPr>
      </p:pic>
    </p:spTree>
    <p:extLst>
      <p:ext uri="{BB962C8B-B14F-4D97-AF65-F5344CB8AC3E}">
        <p14:creationId xmlns:p14="http://schemas.microsoft.com/office/powerpoint/2010/main" val="3720763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Examples Completed So Now …</a:t>
            </a:r>
            <a:endParaRPr lang="en-US" dirty="0"/>
          </a:p>
        </p:txBody>
      </p:sp>
      <p:sp>
        <p:nvSpPr>
          <p:cNvPr id="3" name="Content Placeholder 2"/>
          <p:cNvSpPr>
            <a:spLocks noGrp="1"/>
          </p:cNvSpPr>
          <p:nvPr>
            <p:ph idx="1"/>
          </p:nvPr>
        </p:nvSpPr>
        <p:spPr/>
        <p:txBody>
          <a:bodyPr/>
          <a:lstStyle/>
          <a:p>
            <a:r>
              <a:rPr lang="en-US" dirty="0" smtClean="0"/>
              <a:t>Shall we go ankle deep now?</a:t>
            </a:r>
          </a:p>
          <a:p>
            <a:endParaRPr lang="en-US" dirty="0"/>
          </a:p>
          <a:p>
            <a:r>
              <a:rPr lang="en-US" dirty="0" smtClean="0"/>
              <a:t>Visit </a:t>
            </a:r>
            <a:r>
              <a:rPr lang="en-US" dirty="0" smtClean="0">
                <a:hlinkClick r:id="rId2"/>
              </a:rPr>
              <a:t>www.exploit-db.com</a:t>
            </a:r>
            <a:r>
              <a:rPr lang="en-US" dirty="0" smtClean="0"/>
              <a:t> and let’s explore some sample shellcode</a:t>
            </a:r>
          </a:p>
          <a:p>
            <a:endParaRPr lang="en-US" dirty="0"/>
          </a:p>
          <a:p>
            <a:pPr marL="0" indent="0">
              <a:buNone/>
            </a:pPr>
            <a:r>
              <a:rPr lang="en-US" dirty="0" smtClean="0"/>
              <a:t>		www.exploit-db.com/exploits/13571</a:t>
            </a:r>
          </a:p>
          <a:p>
            <a:pPr marL="0" indent="0">
              <a:buNone/>
            </a:pPr>
            <a:endParaRPr lang="en-US" dirty="0"/>
          </a:p>
          <a:p>
            <a:pPr marL="0" indent="0">
              <a:buNone/>
            </a:pPr>
            <a:r>
              <a:rPr lang="en-US" dirty="0" smtClean="0"/>
              <a:t>		“Win32/XP SP2 – calc.exe Shellcode (45 bytes)”</a:t>
            </a:r>
            <a:endParaRPr lang="en-US" dirty="0"/>
          </a:p>
        </p:txBody>
      </p:sp>
    </p:spTree>
    <p:extLst>
      <p:ext uri="{BB962C8B-B14F-4D97-AF65-F5344CB8AC3E}">
        <p14:creationId xmlns:p14="http://schemas.microsoft.com/office/powerpoint/2010/main" val="233043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526" y="147781"/>
            <a:ext cx="7152571" cy="6550169"/>
          </a:xfrm>
          <a:prstGeom prst="rect">
            <a:avLst/>
          </a:prstGeom>
        </p:spPr>
      </p:pic>
      <p:sp>
        <p:nvSpPr>
          <p:cNvPr id="5" name="TextBox 4"/>
          <p:cNvSpPr txBox="1"/>
          <p:nvPr/>
        </p:nvSpPr>
        <p:spPr>
          <a:xfrm>
            <a:off x="7703127" y="498763"/>
            <a:ext cx="4276437" cy="6494085"/>
          </a:xfrm>
          <a:prstGeom prst="rect">
            <a:avLst/>
          </a:prstGeom>
          <a:noFill/>
        </p:spPr>
        <p:txBody>
          <a:bodyPr wrap="square" rtlCol="0">
            <a:spAutoFit/>
          </a:bodyPr>
          <a:lstStyle/>
          <a:p>
            <a:r>
              <a:rPr lang="en-US" sz="3200" dirty="0" smtClean="0"/>
              <a:t>Exemplar shellcode is written in which language?</a:t>
            </a:r>
          </a:p>
          <a:p>
            <a:endParaRPr lang="en-US" sz="3200" dirty="0"/>
          </a:p>
          <a:p>
            <a:r>
              <a:rPr lang="en-US" sz="3200" dirty="0" smtClean="0"/>
              <a:t>Any particular reason why?</a:t>
            </a:r>
          </a:p>
          <a:p>
            <a:endParaRPr lang="en-US" sz="3200" dirty="0"/>
          </a:p>
          <a:p>
            <a:r>
              <a:rPr lang="en-US" sz="3200" dirty="0" smtClean="0"/>
              <a:t>Date?</a:t>
            </a:r>
          </a:p>
          <a:p>
            <a:endParaRPr lang="en-US" sz="3200" dirty="0"/>
          </a:p>
          <a:p>
            <a:r>
              <a:rPr lang="en-US" sz="3200" dirty="0" smtClean="0"/>
              <a:t>Architecture?</a:t>
            </a:r>
          </a:p>
          <a:p>
            <a:endParaRPr lang="en-US" sz="3200" dirty="0"/>
          </a:p>
          <a:p>
            <a:r>
              <a:rPr lang="en-US" sz="3200" dirty="0" smtClean="0"/>
              <a:t>How could we verify what it does?</a:t>
            </a:r>
            <a:endParaRPr lang="en-US" sz="3200" dirty="0"/>
          </a:p>
        </p:txBody>
      </p:sp>
    </p:spTree>
    <p:extLst>
      <p:ext uri="{BB962C8B-B14F-4D97-AF65-F5344CB8AC3E}">
        <p14:creationId xmlns:p14="http://schemas.microsoft.com/office/powerpoint/2010/main" val="775120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path …</a:t>
            </a:r>
            <a:endParaRPr lang="en-US" dirty="0"/>
          </a:p>
        </p:txBody>
      </p:sp>
      <p:pic>
        <p:nvPicPr>
          <p:cNvPr id="4" name="Picture 3"/>
          <p:cNvPicPr>
            <a:picLocks noChangeAspect="1"/>
          </p:cNvPicPr>
          <p:nvPr/>
        </p:nvPicPr>
        <p:blipFill>
          <a:blip r:embed="rId2"/>
          <a:stretch>
            <a:fillRect/>
          </a:stretch>
        </p:blipFill>
        <p:spPr>
          <a:xfrm>
            <a:off x="4949030" y="212436"/>
            <a:ext cx="6826036" cy="6261533"/>
          </a:xfrm>
          <a:prstGeom prst="rect">
            <a:avLst/>
          </a:prstGeom>
        </p:spPr>
      </p:pic>
      <p:sp>
        <p:nvSpPr>
          <p:cNvPr id="5" name="TextBox 4"/>
          <p:cNvSpPr txBox="1"/>
          <p:nvPr/>
        </p:nvSpPr>
        <p:spPr>
          <a:xfrm>
            <a:off x="323273" y="1690687"/>
            <a:ext cx="4470400" cy="4524315"/>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Prefer Python? No problem.</a:t>
            </a:r>
          </a:p>
          <a:p>
            <a:pPr marL="285750" indent="-285750">
              <a:buFont typeface="Arial" panose="020B0604020202020204" pitchFamily="34" charset="0"/>
              <a:buChar char="•"/>
            </a:pPr>
            <a:r>
              <a:rPr lang="en-US" sz="3200" dirty="0" smtClean="0"/>
              <a:t>Confirm the Python output matches the shellcode input (sort of … what happened? Does it matter?)</a:t>
            </a:r>
          </a:p>
          <a:p>
            <a:pPr marL="285750" indent="-285750">
              <a:buFont typeface="Arial" panose="020B0604020202020204" pitchFamily="34" charset="0"/>
              <a:buChar char="•"/>
            </a:pPr>
            <a:r>
              <a:rPr lang="en-US" sz="3200" dirty="0" smtClean="0"/>
              <a:t>Disassemble the shellcode with radare2</a:t>
            </a:r>
            <a:endParaRPr lang="en-US" sz="3200" dirty="0"/>
          </a:p>
        </p:txBody>
      </p:sp>
    </p:spTree>
    <p:extLst>
      <p:ext uri="{BB962C8B-B14F-4D97-AF65-F5344CB8AC3E}">
        <p14:creationId xmlns:p14="http://schemas.microsoft.com/office/powerpoint/2010/main" val="2359195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found shorter shellcode from </a:t>
            </a:r>
            <a:r>
              <a:rPr lang="en-US" dirty="0" err="1" smtClean="0"/>
              <a:t>Corelan</a:t>
            </a:r>
            <a:r>
              <a:rPr lang="en-US" dirty="0" smtClean="0"/>
              <a:t>!</a:t>
            </a:r>
            <a:endParaRPr lang="en-US" dirty="0"/>
          </a:p>
        </p:txBody>
      </p:sp>
      <p:sp>
        <p:nvSpPr>
          <p:cNvPr id="3" name="Content Placeholder 2"/>
          <p:cNvSpPr>
            <a:spLocks noGrp="1"/>
          </p:cNvSpPr>
          <p:nvPr>
            <p:ph idx="1"/>
          </p:nvPr>
        </p:nvSpPr>
        <p:spPr/>
        <p:txBody>
          <a:bodyPr>
            <a:normAutofit/>
          </a:bodyPr>
          <a:lstStyle/>
          <a:p>
            <a:pPr marL="0" indent="0">
              <a:buNone/>
            </a:pPr>
            <a:endParaRPr lang="en-US" sz="3600" dirty="0" smtClean="0"/>
          </a:p>
          <a:p>
            <a:pPr marL="0" indent="0">
              <a:buNone/>
            </a:pPr>
            <a:endParaRPr lang="en-US" sz="3600" dirty="0"/>
          </a:p>
          <a:p>
            <a:pPr marL="0" indent="0">
              <a:buNone/>
            </a:pPr>
            <a:endParaRPr lang="en-US" sz="3600" dirty="0" smtClean="0"/>
          </a:p>
          <a:p>
            <a:pPr marL="0" indent="0">
              <a:buNone/>
            </a:pPr>
            <a:endParaRPr lang="en-US" sz="3600" dirty="0" smtClean="0"/>
          </a:p>
          <a:p>
            <a:pPr marL="0" indent="0">
              <a:buNone/>
            </a:pPr>
            <a:r>
              <a:rPr lang="en-US" sz="3600" dirty="0" smtClean="0"/>
              <a:t>That’s much tighter shellcode! And it was posted on </a:t>
            </a:r>
            <a:r>
              <a:rPr lang="en-US" sz="3600" dirty="0" err="1" smtClean="0"/>
              <a:t>Corelan’s</a:t>
            </a:r>
            <a:r>
              <a:rPr lang="en-US" sz="3600" dirty="0" smtClean="0"/>
              <a:t> website so it’s got to be good …</a:t>
            </a:r>
            <a:endParaRPr lang="en-US" sz="3600" dirty="0"/>
          </a:p>
        </p:txBody>
      </p:sp>
      <p:pic>
        <p:nvPicPr>
          <p:cNvPr id="4" name="Picture 3"/>
          <p:cNvPicPr>
            <a:picLocks noChangeAspect="1"/>
          </p:cNvPicPr>
          <p:nvPr/>
        </p:nvPicPr>
        <p:blipFill>
          <a:blip r:embed="rId2"/>
          <a:stretch>
            <a:fillRect/>
          </a:stretch>
        </p:blipFill>
        <p:spPr>
          <a:xfrm>
            <a:off x="5897996" y="1690688"/>
            <a:ext cx="5580976" cy="1886527"/>
          </a:xfrm>
          <a:prstGeom prst="rect">
            <a:avLst/>
          </a:prstGeom>
        </p:spPr>
      </p:pic>
    </p:spTree>
    <p:extLst>
      <p:ext uri="{BB962C8B-B14F-4D97-AF65-F5344CB8AC3E}">
        <p14:creationId xmlns:p14="http://schemas.microsoft.com/office/powerpoint/2010/main" val="3969735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Son of a … ! </a:t>
            </a:r>
            <a:endParaRPr lang="en-US" dirty="0"/>
          </a:p>
        </p:txBody>
      </p:sp>
      <p:pic>
        <p:nvPicPr>
          <p:cNvPr id="4" name="Picture 3"/>
          <p:cNvPicPr>
            <a:picLocks noChangeAspect="1"/>
          </p:cNvPicPr>
          <p:nvPr/>
        </p:nvPicPr>
        <p:blipFill>
          <a:blip r:embed="rId2"/>
          <a:stretch>
            <a:fillRect/>
          </a:stretch>
        </p:blipFill>
        <p:spPr>
          <a:xfrm>
            <a:off x="2419928" y="1477338"/>
            <a:ext cx="7795491" cy="4213201"/>
          </a:xfrm>
          <a:prstGeom prst="rect">
            <a:avLst/>
          </a:prstGeom>
        </p:spPr>
      </p:pic>
      <p:sp>
        <p:nvSpPr>
          <p:cNvPr id="5" name="TextBox 4"/>
          <p:cNvSpPr txBox="1"/>
          <p:nvPr/>
        </p:nvSpPr>
        <p:spPr>
          <a:xfrm>
            <a:off x="740142" y="6059054"/>
            <a:ext cx="10896444" cy="369332"/>
          </a:xfrm>
          <a:prstGeom prst="rect">
            <a:avLst/>
          </a:prstGeom>
          <a:noFill/>
        </p:spPr>
        <p:txBody>
          <a:bodyPr wrap="none" rtlCol="0">
            <a:spAutoFit/>
          </a:bodyPr>
          <a:lstStyle/>
          <a:p>
            <a:r>
              <a:rPr lang="en-US" dirty="0"/>
              <a:t>https://www.corelan.be/index.php/2010/02/25/exploit-writing-tutorial-part-9-introduction-to-win32-shellcoding/</a:t>
            </a:r>
          </a:p>
        </p:txBody>
      </p:sp>
    </p:spTree>
    <p:extLst>
      <p:ext uri="{BB962C8B-B14F-4D97-AF65-F5344CB8AC3E}">
        <p14:creationId xmlns:p14="http://schemas.microsoft.com/office/powerpoint/2010/main" val="3878347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of The Gentle Intro …</a:t>
            </a:r>
            <a:endParaRPr lang="en-US" dirty="0"/>
          </a:p>
        </p:txBody>
      </p:sp>
      <p:sp>
        <p:nvSpPr>
          <p:cNvPr id="3" name="Content Placeholder 2"/>
          <p:cNvSpPr>
            <a:spLocks noGrp="1"/>
          </p:cNvSpPr>
          <p:nvPr>
            <p:ph idx="1"/>
          </p:nvPr>
        </p:nvSpPr>
        <p:spPr/>
        <p:txBody>
          <a:bodyPr/>
          <a:lstStyle/>
          <a:p>
            <a:r>
              <a:rPr lang="en-US" dirty="0" smtClean="0"/>
              <a:t>Do we think we can answer: “How do I verify what it is that shellcode does?”</a:t>
            </a:r>
          </a:p>
          <a:p>
            <a:pPr lvl="1"/>
            <a:r>
              <a:rPr lang="en-US" dirty="0" smtClean="0"/>
              <a:t>Do you even need to? Remove the unknown shellcode and use some from a trusted source instead.</a:t>
            </a:r>
          </a:p>
          <a:p>
            <a:pPr lvl="1"/>
            <a:r>
              <a:rPr lang="en-US" dirty="0" smtClean="0"/>
              <a:t>Verification is effectively the same thing as malware reverse engineering: static and dynamic analysis of (usually obfuscated) code</a:t>
            </a:r>
          </a:p>
          <a:p>
            <a:r>
              <a:rPr lang="en-US" dirty="0" smtClean="0"/>
              <a:t>Can we repurpose an exploit or shellcode found in code or in a packet capture?</a:t>
            </a:r>
          </a:p>
          <a:p>
            <a:endParaRPr lang="en-US" dirty="0"/>
          </a:p>
        </p:txBody>
      </p:sp>
    </p:spTree>
    <p:extLst>
      <p:ext uri="{BB962C8B-B14F-4D97-AF65-F5344CB8AC3E}">
        <p14:creationId xmlns:p14="http://schemas.microsoft.com/office/powerpoint/2010/main" val="1760746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Stack Overflow Completed! But …</a:t>
            </a:r>
            <a:endParaRPr lang="en-US" dirty="0"/>
          </a:p>
        </p:txBody>
      </p:sp>
      <p:sp>
        <p:nvSpPr>
          <p:cNvPr id="3" name="Content Placeholder 2"/>
          <p:cNvSpPr>
            <a:spLocks noGrp="1"/>
          </p:cNvSpPr>
          <p:nvPr>
            <p:ph idx="1"/>
          </p:nvPr>
        </p:nvSpPr>
        <p:spPr/>
        <p:txBody>
          <a:bodyPr>
            <a:noAutofit/>
          </a:bodyPr>
          <a:lstStyle/>
          <a:p>
            <a:r>
              <a:rPr lang="en-US" sz="3200" dirty="0" smtClean="0"/>
              <a:t>Aren’t there exploit mitigations?</a:t>
            </a:r>
          </a:p>
          <a:p>
            <a:endParaRPr lang="en-US" sz="3200" dirty="0" smtClean="0"/>
          </a:p>
          <a:p>
            <a:pPr lvl="1">
              <a:buFont typeface="Wingdings" panose="05000000000000000000" pitchFamily="2" charset="2"/>
              <a:buChar char="Ø"/>
            </a:pPr>
            <a:r>
              <a:rPr lang="en-US" sz="2800" dirty="0" smtClean="0"/>
              <a:t> Stack Canaries / Security Cookies / Buffer security check (the ‘/</a:t>
            </a:r>
            <a:r>
              <a:rPr lang="en-US" sz="2800" dirty="0" err="1" smtClean="0"/>
              <a:t>gs’</a:t>
            </a:r>
            <a:r>
              <a:rPr lang="en-US" sz="2800" dirty="0" smtClean="0"/>
              <a:t> compile flag)</a:t>
            </a:r>
          </a:p>
          <a:p>
            <a:pPr lvl="1">
              <a:buFont typeface="Wingdings" panose="05000000000000000000" pitchFamily="2" charset="2"/>
              <a:buChar char="Ø"/>
            </a:pPr>
            <a:r>
              <a:rPr lang="en-US" sz="2800" dirty="0"/>
              <a:t> </a:t>
            </a:r>
            <a:r>
              <a:rPr lang="en-US" sz="2800" dirty="0" err="1" smtClean="0"/>
              <a:t>SafeSEH</a:t>
            </a:r>
            <a:r>
              <a:rPr lang="en-US" sz="2800" dirty="0"/>
              <a:t>:</a:t>
            </a:r>
            <a:r>
              <a:rPr lang="en-US" sz="2800" dirty="0" smtClean="0"/>
              <a:t> Safe Structured Exception Handlers and SEHOP: Structured Exception Handler Overwrite Protection</a:t>
            </a:r>
          </a:p>
          <a:p>
            <a:pPr lvl="1">
              <a:buFont typeface="Wingdings" panose="05000000000000000000" pitchFamily="2" charset="2"/>
              <a:buChar char="Ø"/>
            </a:pPr>
            <a:r>
              <a:rPr lang="en-US" sz="2800" dirty="0" smtClean="0"/>
              <a:t> DEP: Data Execution Prevention (NX/No-Execute)</a:t>
            </a:r>
          </a:p>
          <a:p>
            <a:pPr lvl="1">
              <a:buFont typeface="Wingdings" panose="05000000000000000000" pitchFamily="2" charset="2"/>
              <a:buChar char="Ø"/>
            </a:pPr>
            <a:r>
              <a:rPr lang="en-US" sz="2800" dirty="0" smtClean="0"/>
              <a:t> ASLR: Address Space Layout Randomization</a:t>
            </a:r>
          </a:p>
          <a:p>
            <a:pPr lvl="1">
              <a:buFont typeface="Wingdings" panose="05000000000000000000" pitchFamily="2" charset="2"/>
              <a:buChar char="Ø"/>
            </a:pPr>
            <a:r>
              <a:rPr lang="en-US" sz="2800" dirty="0" smtClean="0"/>
              <a:t> CFG: Control Flow Guard</a:t>
            </a:r>
          </a:p>
          <a:p>
            <a:pPr lvl="1">
              <a:buFont typeface="Wingdings" panose="05000000000000000000" pitchFamily="2" charset="2"/>
              <a:buChar char="Ø"/>
            </a:pPr>
            <a:endParaRPr lang="en-US" sz="2800" dirty="0"/>
          </a:p>
        </p:txBody>
      </p:sp>
    </p:spTree>
    <p:extLst>
      <p:ext uri="{BB962C8B-B14F-4D97-AF65-F5344CB8AC3E}">
        <p14:creationId xmlns:p14="http://schemas.microsoft.com/office/powerpoint/2010/main" val="3439609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Mitigation Controls Are Active?</a:t>
            </a:r>
            <a:endParaRPr lang="en-US" dirty="0"/>
          </a:p>
        </p:txBody>
      </p:sp>
      <p:sp>
        <p:nvSpPr>
          <p:cNvPr id="3" name="Content Placeholder 2"/>
          <p:cNvSpPr>
            <a:spLocks noGrp="1"/>
          </p:cNvSpPr>
          <p:nvPr>
            <p:ph idx="1"/>
          </p:nvPr>
        </p:nvSpPr>
        <p:spPr/>
        <p:txBody>
          <a:bodyPr/>
          <a:lstStyle/>
          <a:p>
            <a:r>
              <a:rPr lang="en-US" dirty="0" smtClean="0"/>
              <a:t>Process Hacker (processhacker.sourceforge.net)</a:t>
            </a:r>
            <a:endParaRPr lang="en-US" dirty="0"/>
          </a:p>
        </p:txBody>
      </p:sp>
      <p:pic>
        <p:nvPicPr>
          <p:cNvPr id="4" name="Picture 3"/>
          <p:cNvPicPr>
            <a:picLocks noChangeAspect="1"/>
          </p:cNvPicPr>
          <p:nvPr/>
        </p:nvPicPr>
        <p:blipFill>
          <a:blip r:embed="rId2"/>
          <a:stretch>
            <a:fillRect/>
          </a:stretch>
        </p:blipFill>
        <p:spPr>
          <a:xfrm>
            <a:off x="1520190" y="2336819"/>
            <a:ext cx="8163877" cy="3975081"/>
          </a:xfrm>
          <a:prstGeom prst="rect">
            <a:avLst/>
          </a:prstGeom>
        </p:spPr>
      </p:pic>
    </p:spTree>
    <p:extLst>
      <p:ext uri="{BB962C8B-B14F-4D97-AF65-F5344CB8AC3E}">
        <p14:creationId xmlns:p14="http://schemas.microsoft.com/office/powerpoint/2010/main" val="37960493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Mitigation Bypass Techniques? Sure</a:t>
            </a:r>
            <a:endParaRPr lang="en-US" dirty="0"/>
          </a:p>
        </p:txBody>
      </p:sp>
      <p:sp>
        <p:nvSpPr>
          <p:cNvPr id="3" name="Content Placeholder 2"/>
          <p:cNvSpPr>
            <a:spLocks noGrp="1"/>
          </p:cNvSpPr>
          <p:nvPr>
            <p:ph idx="1"/>
          </p:nvPr>
        </p:nvSpPr>
        <p:spPr/>
        <p:txBody>
          <a:bodyPr/>
          <a:lstStyle/>
          <a:p>
            <a:r>
              <a:rPr lang="en-US" dirty="0" smtClean="0"/>
              <a:t>It’s a continuous measure-countermeasure game but keeping up reduces exposure while increasing the cost for offense.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86" y="1534884"/>
            <a:ext cx="7467601" cy="5600701"/>
          </a:xfrm>
          <a:prstGeom prst="rect">
            <a:avLst/>
          </a:prstGeom>
        </p:spPr>
      </p:pic>
    </p:spTree>
    <p:extLst>
      <p:ext uri="{BB962C8B-B14F-4D97-AF65-F5344CB8AC3E}">
        <p14:creationId xmlns:p14="http://schemas.microsoft.com/office/powerpoint/2010/main" val="1733183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Debugger: Immunity</a:t>
            </a:r>
            <a:endParaRPr lang="en-US" dirty="0"/>
          </a:p>
        </p:txBody>
      </p:sp>
      <p:pic>
        <p:nvPicPr>
          <p:cNvPr id="4" name="Picture 3"/>
          <p:cNvPicPr>
            <a:picLocks noChangeAspect="1"/>
          </p:cNvPicPr>
          <p:nvPr/>
        </p:nvPicPr>
        <p:blipFill>
          <a:blip r:embed="rId2"/>
          <a:stretch>
            <a:fillRect/>
          </a:stretch>
        </p:blipFill>
        <p:spPr>
          <a:xfrm>
            <a:off x="2362344" y="1376218"/>
            <a:ext cx="8029719" cy="5311630"/>
          </a:xfrm>
          <a:prstGeom prst="rect">
            <a:avLst/>
          </a:prstGeom>
        </p:spPr>
      </p:pic>
    </p:spTree>
    <p:extLst>
      <p:ext uri="{BB962C8B-B14F-4D97-AF65-F5344CB8AC3E}">
        <p14:creationId xmlns:p14="http://schemas.microsoft.com/office/powerpoint/2010/main" val="20378231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Forensics / Incident Response Example</a:t>
            </a:r>
            <a:endParaRPr lang="en-US" dirty="0"/>
          </a:p>
        </p:txBody>
      </p:sp>
      <p:sp>
        <p:nvSpPr>
          <p:cNvPr id="3" name="Content Placeholder 2"/>
          <p:cNvSpPr>
            <a:spLocks noGrp="1"/>
          </p:cNvSpPr>
          <p:nvPr>
            <p:ph idx="1"/>
          </p:nvPr>
        </p:nvSpPr>
        <p:spPr/>
        <p:txBody>
          <a:bodyPr/>
          <a:lstStyle/>
          <a:p>
            <a:r>
              <a:rPr lang="en-US" dirty="0" smtClean="0"/>
              <a:t>A machine on your network is behaving oddly and a service or two seem to have crashed recently. It may have been compromised but your network has full packet capture. From a PCAP file can you:</a:t>
            </a:r>
          </a:p>
          <a:p>
            <a:pPr marL="914400" lvl="1" indent="-457200">
              <a:buAutoNum type="arabicPeriod"/>
            </a:pPr>
            <a:r>
              <a:rPr lang="en-US" dirty="0" smtClean="0"/>
              <a:t>Identify the service or application exploited</a:t>
            </a:r>
          </a:p>
          <a:p>
            <a:pPr marL="914400" lvl="1" indent="-457200">
              <a:buFont typeface="Arial" panose="020B0604020202020204" pitchFamily="34" charset="0"/>
              <a:buAutoNum type="arabicPeriod"/>
            </a:pPr>
            <a:r>
              <a:rPr lang="en-US" dirty="0"/>
              <a:t>Identify the IP session containing the </a:t>
            </a:r>
            <a:r>
              <a:rPr lang="en-US" dirty="0" smtClean="0"/>
              <a:t>exploit (IP’s and ports)</a:t>
            </a:r>
          </a:p>
          <a:p>
            <a:pPr marL="914400" lvl="1" indent="-457200">
              <a:buFont typeface="Arial" panose="020B0604020202020204" pitchFamily="34" charset="0"/>
              <a:buAutoNum type="arabicPeriod"/>
            </a:pPr>
            <a:r>
              <a:rPr lang="en-US" dirty="0" smtClean="0"/>
              <a:t>If the attacker was successful in remote code execution, what did they do?</a:t>
            </a:r>
          </a:p>
          <a:p>
            <a:pPr marL="914400" lvl="1" indent="-457200">
              <a:buFont typeface="Arial" panose="020B0604020202020204" pitchFamily="34" charset="0"/>
              <a:buAutoNum type="arabicPeriod"/>
            </a:pPr>
            <a:r>
              <a:rPr lang="en-US" dirty="0" smtClean="0"/>
              <a:t>Can you extract their exploit and the shellcode for further analysis from the PCAP file (this example is non-trivial)?</a:t>
            </a:r>
            <a:endParaRPr lang="en-US" dirty="0"/>
          </a:p>
          <a:p>
            <a:pPr marL="914400" lvl="1" indent="-457200">
              <a:buAutoNum type="arabicPeriod"/>
            </a:pPr>
            <a:endParaRPr lang="en-US" dirty="0" smtClean="0"/>
          </a:p>
          <a:p>
            <a:pPr marL="914400" lvl="1" indent="-457200">
              <a:buAutoNum type="arabicPeriod"/>
            </a:pPr>
            <a:endParaRPr lang="en-US" dirty="0"/>
          </a:p>
        </p:txBody>
      </p:sp>
    </p:spTree>
    <p:extLst>
      <p:ext uri="{BB962C8B-B14F-4D97-AF65-F5344CB8AC3E}">
        <p14:creationId xmlns:p14="http://schemas.microsoft.com/office/powerpoint/2010/main" val="33837804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trailofbits.github.io/ctf/exploits/README.html</a:t>
            </a:r>
          </a:p>
          <a:p>
            <a:endParaRPr lang="en-US" dirty="0">
              <a:hlinkClick r:id="rId2"/>
            </a:endParaRPr>
          </a:p>
          <a:p>
            <a:r>
              <a:rPr lang="en-US" dirty="0" smtClean="0">
                <a:hlinkClick r:id="rId2"/>
              </a:rPr>
              <a:t>https</a:t>
            </a:r>
            <a:r>
              <a:rPr lang="en-US" dirty="0">
                <a:hlinkClick r:id="rId2"/>
              </a:rPr>
              <a:t>://www.corelan.be/index.php/articles</a:t>
            </a:r>
            <a:r>
              <a:rPr lang="en-US" dirty="0" smtClean="0">
                <a:hlinkClick r:id="rId2"/>
              </a:rPr>
              <a:t>/</a:t>
            </a:r>
            <a:endParaRPr lang="en-US" dirty="0" smtClean="0"/>
          </a:p>
          <a:p>
            <a:endParaRPr lang="en-US" dirty="0"/>
          </a:p>
          <a:p>
            <a:r>
              <a:rPr lang="en-US" dirty="0">
                <a:hlinkClick r:id="rId3"/>
              </a:rPr>
              <a:t>https://www.exploit-db.com</a:t>
            </a:r>
            <a:r>
              <a:rPr lang="en-US" dirty="0" smtClean="0">
                <a:hlinkClick r:id="rId3"/>
              </a:rPr>
              <a:t>/</a:t>
            </a:r>
            <a:endParaRPr lang="en-US" dirty="0" smtClean="0"/>
          </a:p>
          <a:p>
            <a:endParaRPr lang="en-US" dirty="0"/>
          </a:p>
          <a:p>
            <a:r>
              <a:rPr lang="en-US" dirty="0">
                <a:hlinkClick r:id="rId4"/>
              </a:rPr>
              <a:t>https://</a:t>
            </a:r>
            <a:r>
              <a:rPr lang="en-US" dirty="0" smtClean="0">
                <a:hlinkClick r:id="rId4"/>
              </a:rPr>
              <a:t>samsclass.info/127/proj/vuln-server.htm</a:t>
            </a:r>
            <a:endParaRPr lang="en-US" dirty="0" smtClean="0"/>
          </a:p>
          <a:p>
            <a:endParaRPr lang="en-US" dirty="0"/>
          </a:p>
          <a:p>
            <a:endParaRPr lang="en-US" dirty="0"/>
          </a:p>
        </p:txBody>
      </p:sp>
    </p:spTree>
    <p:extLst>
      <p:ext uri="{BB962C8B-B14F-4D97-AF65-F5344CB8AC3E}">
        <p14:creationId xmlns:p14="http://schemas.microsoft.com/office/powerpoint/2010/main" val="15271101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a:t>
            </a:r>
            <a:endParaRPr lang="en-US" dirty="0"/>
          </a:p>
        </p:txBody>
      </p:sp>
      <p:pic>
        <p:nvPicPr>
          <p:cNvPr id="4" name="Picture 3"/>
          <p:cNvPicPr>
            <a:picLocks noChangeAspect="1"/>
          </p:cNvPicPr>
          <p:nvPr/>
        </p:nvPicPr>
        <p:blipFill>
          <a:blip r:embed="rId2"/>
          <a:stretch>
            <a:fillRect/>
          </a:stretch>
        </p:blipFill>
        <p:spPr>
          <a:xfrm>
            <a:off x="352710" y="1440873"/>
            <a:ext cx="1667133" cy="2189018"/>
          </a:xfrm>
          <a:prstGeom prst="rect">
            <a:avLst/>
          </a:prstGeom>
        </p:spPr>
      </p:pic>
      <p:pic>
        <p:nvPicPr>
          <p:cNvPr id="1026" name="Picture 2" descr="https://images-na.ssl-images-amazon.com/images/I/61Z6tYuUiYL._SX377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333" y="1440873"/>
            <a:ext cx="1662600" cy="21890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na.ssl-images-amazon.com/images/I/51vUKc4AmXL._SX376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423" y="1440873"/>
            <a:ext cx="1658214" cy="21890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ages-na.ssl-images-amazon.com/images/I/51yBKw41OML._SX396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97127" y="1440873"/>
            <a:ext cx="1745950" cy="21890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images-na.ssl-images-amazon.com/images/I/51s5jHhyQ7L._SX396_BO1,204,203,200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28567" y="1440873"/>
            <a:ext cx="1745950" cy="21890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images-na.ssl-images-amazon.com/images/I/41iVV8FfzqL._SX408_BO1,204,203,200_.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5333" y="4045528"/>
            <a:ext cx="1794995" cy="21890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images-na.ssl-images-amazon.com/images/I/41HUCnAVYLL._SX408_BO1,204,203,200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8082" y="4045528"/>
            <a:ext cx="1794995" cy="2189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471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t>
            </a:r>
            <a:r>
              <a:rPr lang="en-US" dirty="0" err="1" smtClean="0"/>
              <a:t>gdb</a:t>
            </a:r>
            <a:r>
              <a:rPr lang="en-US" dirty="0" smtClean="0"/>
              <a:t> tips</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err="1" smtClean="0"/>
              <a:t>gdb</a:t>
            </a:r>
            <a:r>
              <a:rPr lang="en-US" dirty="0" smtClean="0"/>
              <a:t>) set follow-fork-mode child</a:t>
            </a:r>
          </a:p>
          <a:p>
            <a:pPr marL="0" indent="0">
              <a:buNone/>
            </a:pPr>
            <a:r>
              <a:rPr lang="en-US" dirty="0" smtClean="0"/>
              <a:t>(</a:t>
            </a:r>
            <a:r>
              <a:rPr lang="en-US" dirty="0" err="1" smtClean="0"/>
              <a:t>gdb</a:t>
            </a:r>
            <a:r>
              <a:rPr lang="en-US" dirty="0" smtClean="0"/>
              <a:t>) set disassembly-flavor intel</a:t>
            </a:r>
          </a:p>
          <a:p>
            <a:pPr marL="0" indent="0">
              <a:buNone/>
            </a:pPr>
            <a:r>
              <a:rPr lang="en-US" dirty="0" smtClean="0"/>
              <a:t>(</a:t>
            </a:r>
            <a:r>
              <a:rPr lang="en-US" dirty="0" err="1" smtClean="0"/>
              <a:t>gdb</a:t>
            </a:r>
            <a:r>
              <a:rPr lang="en-US" dirty="0" smtClean="0"/>
              <a:t>) r</a:t>
            </a:r>
          </a:p>
          <a:p>
            <a:pPr marL="0" indent="0">
              <a:buNone/>
            </a:pPr>
            <a:r>
              <a:rPr lang="en-US" dirty="0" smtClean="0"/>
              <a:t>starting program: /root/DEFCON813/SGNET/</a:t>
            </a:r>
            <a:r>
              <a:rPr lang="en-US" dirty="0" err="1" smtClean="0"/>
              <a:t>sgstatd</a:t>
            </a:r>
            <a:endParaRPr lang="en-US" dirty="0" smtClean="0"/>
          </a:p>
          <a:p>
            <a:pPr marL="0" indent="0">
              <a:buNone/>
            </a:pPr>
            <a:r>
              <a:rPr lang="en-US" dirty="0" smtClean="0"/>
              <a:t>Server started. . .</a:t>
            </a:r>
          </a:p>
          <a:p>
            <a:pPr marL="0" indent="0">
              <a:buNone/>
            </a:pPr>
            <a:r>
              <a:rPr lang="en-US" dirty="0" smtClean="0"/>
              <a:t>^C</a:t>
            </a:r>
          </a:p>
          <a:p>
            <a:pPr marL="0" indent="0">
              <a:buNone/>
            </a:pPr>
            <a:r>
              <a:rPr lang="en-US" dirty="0" smtClean="0"/>
              <a:t>(</a:t>
            </a:r>
            <a:r>
              <a:rPr lang="en-US" dirty="0" err="1" smtClean="0"/>
              <a:t>gdb</a:t>
            </a:r>
            <a:r>
              <a:rPr lang="en-US" dirty="0" smtClean="0"/>
              <a:t>) </a:t>
            </a:r>
            <a:r>
              <a:rPr lang="en-US" dirty="0" err="1" smtClean="0"/>
              <a:t>i</a:t>
            </a:r>
            <a:r>
              <a:rPr lang="en-US" dirty="0" smtClean="0"/>
              <a:t> r</a:t>
            </a:r>
          </a:p>
          <a:p>
            <a:pPr marL="0" indent="0">
              <a:buNone/>
            </a:pPr>
            <a:r>
              <a:rPr lang="en-US" dirty="0" smtClean="0"/>
              <a:t>(</a:t>
            </a:r>
            <a:r>
              <a:rPr lang="en-US" dirty="0" err="1" smtClean="0"/>
              <a:t>gdb</a:t>
            </a:r>
            <a:r>
              <a:rPr lang="en-US" dirty="0" smtClean="0"/>
              <a:t>) </a:t>
            </a:r>
            <a:r>
              <a:rPr lang="en-US" dirty="0" err="1" smtClean="0"/>
              <a:t>backtrace</a:t>
            </a:r>
            <a:endParaRPr lang="en-US" dirty="0"/>
          </a:p>
        </p:txBody>
      </p:sp>
    </p:spTree>
    <p:extLst>
      <p:ext uri="{BB962C8B-B14F-4D97-AF65-F5344CB8AC3E}">
        <p14:creationId xmlns:p14="http://schemas.microsoft.com/office/powerpoint/2010/main" val="3649614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5450" y="576262"/>
            <a:ext cx="8801100" cy="5705475"/>
          </a:xfrm>
          <a:prstGeom prst="rect">
            <a:avLst/>
          </a:prstGeom>
        </p:spPr>
      </p:pic>
    </p:spTree>
    <p:extLst>
      <p:ext uri="{BB962C8B-B14F-4D97-AF65-F5344CB8AC3E}">
        <p14:creationId xmlns:p14="http://schemas.microsoft.com/office/powerpoint/2010/main" val="118187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Debugger: </a:t>
            </a:r>
            <a:r>
              <a:rPr lang="en-US" dirty="0" err="1" smtClean="0"/>
              <a:t>gdb</a:t>
            </a:r>
            <a:endParaRPr lang="en-US" dirty="0"/>
          </a:p>
        </p:txBody>
      </p:sp>
      <p:sp>
        <p:nvSpPr>
          <p:cNvPr id="3" name="Content Placeholder 2"/>
          <p:cNvSpPr>
            <a:spLocks noGrp="1"/>
          </p:cNvSpPr>
          <p:nvPr>
            <p:ph idx="1"/>
          </p:nvPr>
        </p:nvSpPr>
        <p:spPr/>
        <p:txBody>
          <a:bodyPr/>
          <a:lstStyle/>
          <a:p>
            <a:r>
              <a:rPr lang="en-US" dirty="0" smtClean="0"/>
              <a:t>GNU Debugger</a:t>
            </a:r>
          </a:p>
          <a:p>
            <a:pPr lvl="1"/>
            <a:r>
              <a:rPr lang="en-US" dirty="0">
                <a:hlinkClick r:id="rId2"/>
              </a:rPr>
              <a:t>https://www.gnu.org/software/gdb/documentation</a:t>
            </a:r>
            <a:r>
              <a:rPr lang="en-US" dirty="0" smtClean="0">
                <a:hlinkClick r:id="rId2"/>
              </a:rPr>
              <a:t>/</a:t>
            </a:r>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2236210" y="2924176"/>
            <a:ext cx="6943725" cy="2838450"/>
          </a:xfrm>
          <a:prstGeom prst="rect">
            <a:avLst/>
          </a:prstGeom>
        </p:spPr>
      </p:pic>
    </p:spTree>
    <p:extLst>
      <p:ext uri="{BB962C8B-B14F-4D97-AF65-F5344CB8AC3E}">
        <p14:creationId xmlns:p14="http://schemas.microsoft.com/office/powerpoint/2010/main" val="499079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Exploits: Memory Corruption Family</a:t>
            </a:r>
            <a:endParaRPr lang="en-US" dirty="0"/>
          </a:p>
        </p:txBody>
      </p:sp>
      <p:sp>
        <p:nvSpPr>
          <p:cNvPr id="3" name="Content Placeholder 2"/>
          <p:cNvSpPr>
            <a:spLocks noGrp="1"/>
          </p:cNvSpPr>
          <p:nvPr>
            <p:ph idx="1"/>
          </p:nvPr>
        </p:nvSpPr>
        <p:spPr/>
        <p:txBody>
          <a:bodyPr/>
          <a:lstStyle/>
          <a:p>
            <a:r>
              <a:rPr lang="en-US" dirty="0" smtClean="0"/>
              <a:t>Not all exploits involve memory corruption but today we will focus on this family of bugs/exploits and buffer/stack overflows in particular</a:t>
            </a:r>
          </a:p>
          <a:p>
            <a:endParaRPr lang="en-US" dirty="0"/>
          </a:p>
          <a:p>
            <a:r>
              <a:rPr lang="en-US" dirty="0" smtClean="0"/>
              <a:t>Root cause is unchecked bounds, taking a provided input solely upon trust and inserting that input into memory. If that input is larger than the programmer &amp; compiler expected it could end up overwriting memory being used for other purposes.</a:t>
            </a:r>
            <a:endParaRPr lang="en-US" dirty="0"/>
          </a:p>
        </p:txBody>
      </p:sp>
    </p:spTree>
    <p:extLst>
      <p:ext uri="{BB962C8B-B14F-4D97-AF65-F5344CB8AC3E}">
        <p14:creationId xmlns:p14="http://schemas.microsoft.com/office/powerpoint/2010/main" val="2121656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53780"/>
            <a:ext cx="10515600" cy="1325563"/>
          </a:xfrm>
        </p:spPr>
        <p:txBody>
          <a:bodyPr>
            <a:normAutofit/>
          </a:bodyPr>
          <a:lstStyle/>
          <a:p>
            <a:pPr algn="ctr"/>
            <a:r>
              <a:rPr lang="en-US" sz="6000" dirty="0" smtClean="0"/>
              <a:t>Windows Exploits and Shellcode</a:t>
            </a:r>
            <a:endParaRPr lang="en-US" sz="6000" dirty="0"/>
          </a:p>
        </p:txBody>
      </p:sp>
      <p:pic>
        <p:nvPicPr>
          <p:cNvPr id="4" name="Picture 3"/>
          <p:cNvPicPr>
            <a:picLocks noChangeAspect="1"/>
          </p:cNvPicPr>
          <p:nvPr/>
        </p:nvPicPr>
        <p:blipFill>
          <a:blip r:embed="rId2"/>
          <a:stretch>
            <a:fillRect/>
          </a:stretch>
        </p:blipFill>
        <p:spPr>
          <a:xfrm>
            <a:off x="2153949" y="3507780"/>
            <a:ext cx="7884102" cy="1855083"/>
          </a:xfrm>
          <a:prstGeom prst="rect">
            <a:avLst/>
          </a:prstGeom>
        </p:spPr>
      </p:pic>
    </p:spTree>
    <p:extLst>
      <p:ext uri="{BB962C8B-B14F-4D97-AF65-F5344CB8AC3E}">
        <p14:creationId xmlns:p14="http://schemas.microsoft.com/office/powerpoint/2010/main" val="485671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vulnserver.exe</a:t>
            </a:r>
            <a:endParaRPr lang="en-US" dirty="0"/>
          </a:p>
        </p:txBody>
      </p:sp>
      <p:sp>
        <p:nvSpPr>
          <p:cNvPr id="3" name="Content Placeholder 2"/>
          <p:cNvSpPr>
            <a:spLocks noGrp="1"/>
          </p:cNvSpPr>
          <p:nvPr>
            <p:ph idx="1"/>
          </p:nvPr>
        </p:nvSpPr>
        <p:spPr>
          <a:xfrm>
            <a:off x="838200" y="1453243"/>
            <a:ext cx="10515600" cy="4723720"/>
          </a:xfrm>
        </p:spPr>
        <p:txBody>
          <a:bodyPr>
            <a:normAutofit fontScale="92500" lnSpcReduction="10000"/>
          </a:bodyPr>
          <a:lstStyle/>
          <a:p>
            <a:r>
              <a:rPr lang="en-US" dirty="0" smtClean="0"/>
              <a:t>Project created by Stephen Bradshaw as a learning tool for fuzzing, exploit discovery, adding shellcode, and overcoming some of the common challenges in exploit development.</a:t>
            </a:r>
          </a:p>
          <a:p>
            <a:endParaRPr lang="en-US" dirty="0"/>
          </a:p>
          <a:p>
            <a:r>
              <a:rPr lang="en-US" dirty="0" smtClean="0"/>
              <a:t>Run the vulnserver.exe on a Windows machine that is not exposed to the Internet or a network. It contains multiple remote code execution vulnerabilities.</a:t>
            </a:r>
          </a:p>
          <a:p>
            <a:endParaRPr lang="en-US" dirty="0"/>
          </a:p>
          <a:p>
            <a:r>
              <a:rPr lang="en-US" dirty="0" smtClean="0"/>
              <a:t>When running it will operate as a server listening on port </a:t>
            </a:r>
            <a:r>
              <a:rPr lang="en-US" dirty="0" err="1" smtClean="0"/>
              <a:t>tcp</a:t>
            </a:r>
            <a:r>
              <a:rPr lang="en-US" dirty="0" smtClean="0"/>
              <a:t>/9999. Connect to it from the Kali machine via </a:t>
            </a:r>
            <a:r>
              <a:rPr lang="en-US" dirty="0" err="1" smtClean="0"/>
              <a:t>netcat</a:t>
            </a:r>
            <a:r>
              <a:rPr lang="en-US" dirty="0" smtClean="0"/>
              <a:t> and explore its functionality</a:t>
            </a:r>
            <a:r>
              <a:rPr lang="en-US" dirty="0" smtClean="0"/>
              <a:t>.</a:t>
            </a:r>
          </a:p>
          <a:p>
            <a:pPr marL="0" indent="0">
              <a:buNone/>
            </a:pPr>
            <a:endParaRPr lang="en-US" dirty="0"/>
          </a:p>
          <a:p>
            <a:pPr marL="0" indent="0" algn="r">
              <a:buNone/>
            </a:pPr>
            <a:r>
              <a:rPr lang="en-US" sz="1700" dirty="0">
                <a:latin typeface="Courier New" panose="02070309020205020404" pitchFamily="49" charset="0"/>
                <a:cs typeface="Courier New" panose="02070309020205020404" pitchFamily="49" charset="0"/>
              </a:rPr>
              <a:t>http://www.thegreycorner.com/p/vulnserver.html</a:t>
            </a:r>
            <a:endParaRPr lang="en-US" sz="1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67234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7808</TotalTime>
  <Words>1809</Words>
  <Application>Microsoft Office PowerPoint</Application>
  <PresentationFormat>Widescreen</PresentationFormat>
  <Paragraphs>227</Paragraphs>
  <Slides>54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Calibri Light</vt:lpstr>
      <vt:lpstr>Courier New</vt:lpstr>
      <vt:lpstr>Wingdings</vt:lpstr>
      <vt:lpstr>Office Theme</vt:lpstr>
      <vt:lpstr>A Gentle Intro to Exploits and Shellcode</vt:lpstr>
      <vt:lpstr>Constraints</vt:lpstr>
      <vt:lpstr>Requirements</vt:lpstr>
      <vt:lpstr>Software</vt:lpstr>
      <vt:lpstr>Windows Debugger: Immunity</vt:lpstr>
      <vt:lpstr>Linux Debugger: gdb</vt:lpstr>
      <vt:lpstr>Exploits: Memory Corruption Family</vt:lpstr>
      <vt:lpstr>Windows Exploits and Shellcode</vt:lpstr>
      <vt:lpstr>vulnserver.exe</vt:lpstr>
      <vt:lpstr>vulnserver.exe</vt:lpstr>
      <vt:lpstr>&lt;montage&gt;</vt:lpstr>
      <vt:lpstr>&lt;/montage&gt;</vt:lpstr>
      <vt:lpstr>In Debugger …</vt:lpstr>
      <vt:lpstr>Congrats! You Can Insert 4 Bytes into EIP …</vt:lpstr>
      <vt:lpstr>… And Then We Complete the Order</vt:lpstr>
      <vt:lpstr>Shellcode</vt:lpstr>
      <vt:lpstr>Not Regular Code</vt:lpstr>
      <vt:lpstr>Finished Exploit + Shellcode</vt:lpstr>
      <vt:lpstr>Set Breakpoint To Watch Shellcode Execute</vt:lpstr>
      <vt:lpstr>Set Breakpoint at 0x625011af inside essfunc</vt:lpstr>
      <vt:lpstr>Step Through the Shellcode (f7)</vt:lpstr>
      <vt:lpstr>(it’s encoded … so it’s painful … but …)</vt:lpstr>
      <vt:lpstr>…. About to fire off call to kernel32.WinExec</vt:lpstr>
      <vt:lpstr>… and finally …</vt:lpstr>
      <vt:lpstr>Linux Exploits &amp; Shellcode</vt:lpstr>
      <vt:lpstr>Holiday Hack Challenge 2015</vt:lpstr>
      <vt:lpstr>SGNET: Reversing the Shellcode</vt:lpstr>
      <vt:lpstr>radare2 Direct Disassembly</vt:lpstr>
      <vt:lpstr>ndisasm Direct Disassembly</vt:lpstr>
      <vt:lpstr>PowerPoint Presentation</vt:lpstr>
      <vt:lpstr>int80 / syscalls?</vt:lpstr>
      <vt:lpstr>Could you modify this shellcode in hex?</vt:lpstr>
      <vt:lpstr>Where is our IP address and port?</vt:lpstr>
      <vt:lpstr>Where is our O/S command being called?</vt:lpstr>
      <vt:lpstr>Linux vs Windows Shellcode</vt:lpstr>
      <vt:lpstr>Shellcoding to Windows</vt:lpstr>
      <vt:lpstr>Where can I find shellcode?</vt:lpstr>
      <vt:lpstr>msfvenom: Your Shellcode Best Friend</vt:lpstr>
      <vt:lpstr>msfvenon: Linux Reverse Shell</vt:lpstr>
      <vt:lpstr>Slightly Different?</vt:lpstr>
      <vt:lpstr>Simple Examples Completed So Now …</vt:lpstr>
      <vt:lpstr>PowerPoint Presentation</vt:lpstr>
      <vt:lpstr>One path …</vt:lpstr>
      <vt:lpstr>Oh, found shorter shellcode from Corelan!</vt:lpstr>
      <vt:lpstr>Son of a … ! </vt:lpstr>
      <vt:lpstr>End of The Gentle Intro …</vt:lpstr>
      <vt:lpstr>Generic Stack Overflow Completed! But …</vt:lpstr>
      <vt:lpstr>Which Mitigation Controls Are Active?</vt:lpstr>
      <vt:lpstr>Mitigation Bypass Techniques? Sure</vt:lpstr>
      <vt:lpstr>Forensics / Incident Response Example</vt:lpstr>
      <vt:lpstr>Additional Resources</vt:lpstr>
      <vt:lpstr>Books</vt:lpstr>
      <vt:lpstr>Some gdb tips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71</cp:revision>
  <dcterms:created xsi:type="dcterms:W3CDTF">2017-01-31T20:28:25Z</dcterms:created>
  <dcterms:modified xsi:type="dcterms:W3CDTF">2017-02-19T16:37:51Z</dcterms:modified>
</cp:coreProperties>
</file>